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2" r:id="rId3"/>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notes"/>
          <p:cNvSpPr/>
          <p:nvPr>
            <p:ph idx="2" type="sldImg"/>
          </p:nvPr>
        </p:nvSpPr>
        <p:spPr>
          <a:xfrm>
            <a:off x="-228600" y="1130300"/>
            <a:ext cx="10058400" cy="5657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a:t>Brett Nelson of DOT&amp;PF suggested you might be able to give a talk to a course I teach: ENVE 644, Environmental Management and Permitting.    The class meets 5:30 to 8:30, Wednesdays.  The students have varied backgrounds, but they would in interested in any permitting issues.  We cover the ESA as a planning matter, even if not a permit, per se.   If you can give a talk to my class about ESA, or your other permitting experiences, please let me know.  The talk might be 20 to 30 minutes, and there are always questions. </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Dr. Robert A. Perkins, PE</a:t>
            </a:r>
            <a:endParaRPr/>
          </a:p>
          <a:p>
            <a:pPr indent="0" lvl="0" marL="0" rtl="0" algn="l">
              <a:spcBef>
                <a:spcPts val="0"/>
              </a:spcBef>
              <a:spcAft>
                <a:spcPts val="0"/>
              </a:spcAft>
              <a:buClr>
                <a:schemeClr val="dk1"/>
              </a:buClr>
              <a:buSzPts val="1200"/>
              <a:buFont typeface="Arial"/>
              <a:buNone/>
            </a:pPr>
            <a:r>
              <a:rPr lang="en-US"/>
              <a:t>Professor and Chair, Civil and Environmental Engineering</a:t>
            </a:r>
            <a:endParaRPr/>
          </a:p>
        </p:txBody>
      </p:sp>
      <p:sp>
        <p:nvSpPr>
          <p:cNvPr id="246" name="Google Shape;24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10: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3" name="Google Shape;373;p10: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Both threatened and endangered species require consultation with the action agency.</a:t>
            </a:r>
            <a:endParaRPr/>
          </a:p>
          <a:p>
            <a:pPr indent="-95250" lvl="0" marL="171450" rtl="0" algn="l">
              <a:spcBef>
                <a:spcPts val="1200"/>
              </a:spcBef>
              <a:spcAft>
                <a:spcPts val="0"/>
              </a:spcAft>
              <a:buClr>
                <a:schemeClr val="dk1"/>
              </a:buClr>
              <a:buSzPts val="1200"/>
              <a:buFont typeface="Arial"/>
              <a:buNone/>
            </a:pPr>
            <a:r>
              <a:t/>
            </a:r>
            <a:endParaRPr/>
          </a:p>
          <a:p>
            <a:pPr indent="-171450" lvl="0" marL="171450" rtl="0" algn="l">
              <a:spcBef>
                <a:spcPts val="1200"/>
              </a:spcBef>
              <a:spcAft>
                <a:spcPts val="0"/>
              </a:spcAft>
              <a:buClr>
                <a:schemeClr val="dk1"/>
              </a:buClr>
              <a:buSzPts val="1200"/>
              <a:buFont typeface="Arial"/>
              <a:buChar char="•"/>
            </a:pPr>
            <a:r>
              <a:rPr lang="en-US"/>
              <a:t>Female polar bear with cubs (USFWS/Susi Miller)</a:t>
            </a:r>
            <a:endParaRPr/>
          </a:p>
          <a:p>
            <a:pPr indent="-95250" lvl="0" marL="171450" rtl="0" algn="l">
              <a:spcBef>
                <a:spcPts val="1200"/>
              </a:spcBef>
              <a:spcAft>
                <a:spcPts val="0"/>
              </a:spcAft>
              <a:buClr>
                <a:schemeClr val="dk1"/>
              </a:buClr>
              <a:buSzPts val="1200"/>
              <a:buFont typeface="Arial"/>
              <a:buNone/>
            </a:pPr>
            <a:r>
              <a:t/>
            </a:r>
            <a:endParaRPr/>
          </a:p>
        </p:txBody>
      </p:sp>
      <p:sp>
        <p:nvSpPr>
          <p:cNvPr id="374" name="Google Shape;3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11: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9" name="Google Shape;389;p11: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Both threatened and endangered species require consultation with the action agency.</a:t>
            </a:r>
            <a:endParaRPr/>
          </a:p>
          <a:p>
            <a:pPr indent="-95250" lvl="0" marL="171450" rtl="0" algn="l">
              <a:spcBef>
                <a:spcPts val="1200"/>
              </a:spcBef>
              <a:spcAft>
                <a:spcPts val="0"/>
              </a:spcAft>
              <a:buClr>
                <a:schemeClr val="dk1"/>
              </a:buClr>
              <a:buSzPts val="1200"/>
              <a:buFont typeface="Arial"/>
              <a:buNone/>
            </a:pPr>
            <a:r>
              <a:t/>
            </a:r>
            <a:endParaRPr/>
          </a:p>
          <a:p>
            <a:pPr indent="-171450" lvl="0" marL="171450" rtl="0" algn="l">
              <a:spcBef>
                <a:spcPts val="1200"/>
              </a:spcBef>
              <a:spcAft>
                <a:spcPts val="0"/>
              </a:spcAft>
              <a:buClr>
                <a:schemeClr val="dk1"/>
              </a:buClr>
              <a:buSzPts val="1200"/>
              <a:buFont typeface="Arial"/>
              <a:buChar char="•"/>
            </a:pPr>
            <a:r>
              <a:rPr lang="en-US"/>
              <a:t>Aleutian Shield Fern. Photo credit: Mike Boylan/USFWS</a:t>
            </a:r>
            <a:endParaRPr/>
          </a:p>
          <a:p>
            <a:pPr indent="-171450" lvl="0" marL="171450" rtl="0" algn="l">
              <a:spcBef>
                <a:spcPts val="1200"/>
              </a:spcBef>
              <a:spcAft>
                <a:spcPts val="0"/>
              </a:spcAft>
              <a:buClr>
                <a:schemeClr val="dk1"/>
              </a:buClr>
              <a:buSzPts val="1200"/>
              <a:buFont typeface="Arial"/>
              <a:buChar char="•"/>
            </a:pPr>
            <a:r>
              <a:rPr lang="en-US"/>
              <a:t>Short-tailed albatross. Photo Credit Yuri Artukin</a:t>
            </a:r>
            <a:endParaRPr/>
          </a:p>
          <a:p>
            <a:pPr indent="-171450" lvl="0" marL="171450" rtl="0" algn="l">
              <a:spcBef>
                <a:spcPts val="1200"/>
              </a:spcBef>
              <a:spcAft>
                <a:spcPts val="0"/>
              </a:spcAft>
              <a:buClr>
                <a:schemeClr val="dk1"/>
              </a:buClr>
              <a:buSzPts val="1200"/>
              <a:buFont typeface="Arial"/>
              <a:buChar char="•"/>
            </a:pPr>
            <a:r>
              <a:rPr lang="en-US"/>
              <a:t>The Eskimo curlew image represents one of the few images on record ever taken of the Eskimo curlew, taken by Don Bleitz on Galveston Island in 1962.</a:t>
            </a:r>
            <a:endParaRPr/>
          </a:p>
          <a:p>
            <a:pPr indent="-171450" lvl="0" marL="171450" rtl="0" algn="l">
              <a:spcBef>
                <a:spcPts val="1200"/>
              </a:spcBef>
              <a:spcAft>
                <a:spcPts val="0"/>
              </a:spcAft>
              <a:buClr>
                <a:schemeClr val="dk1"/>
              </a:buClr>
              <a:buSzPts val="1200"/>
              <a:buFont typeface="Arial"/>
              <a:buChar char="•"/>
            </a:pPr>
            <a:r>
              <a:rPr lang="en-US"/>
              <a:t>Pair of Wood Bison. Photo Credit: Laura Whitehouse</a:t>
            </a:r>
            <a:endParaRPr/>
          </a:p>
          <a:p>
            <a:pPr indent="-95250" lvl="0" marL="171450" rtl="0" algn="l">
              <a:spcBef>
                <a:spcPts val="1200"/>
              </a:spcBef>
              <a:spcAft>
                <a:spcPts val="0"/>
              </a:spcAft>
              <a:buClr>
                <a:schemeClr val="dk1"/>
              </a:buClr>
              <a:buSzPts val="1200"/>
              <a:buFont typeface="Arial"/>
              <a:buNone/>
            </a:pPr>
            <a:r>
              <a:t/>
            </a:r>
            <a:endParaRPr/>
          </a:p>
        </p:txBody>
      </p:sp>
      <p:sp>
        <p:nvSpPr>
          <p:cNvPr id="390" name="Google Shape;3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12: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5" name="Google Shape;405;p12: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a:t>Both threatened and endangered species require consultation with the action agency.</a:t>
            </a:r>
            <a:endParaRPr/>
          </a:p>
          <a:p>
            <a:pPr indent="-95250" lvl="0" marL="171450" rtl="0" algn="l">
              <a:spcBef>
                <a:spcPts val="1200"/>
              </a:spcBef>
              <a:spcAft>
                <a:spcPts val="0"/>
              </a:spcAft>
              <a:buClr>
                <a:schemeClr val="dk1"/>
              </a:buClr>
              <a:buSzPts val="1200"/>
              <a:buFont typeface="Arial"/>
              <a:buNone/>
            </a:pPr>
            <a:r>
              <a:t/>
            </a:r>
            <a:endParaRPr/>
          </a:p>
        </p:txBody>
      </p:sp>
      <p:sp>
        <p:nvSpPr>
          <p:cNvPr id="406" name="Google Shape;4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13: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2" name="Google Shape;412;p13: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413" name="Google Shape;41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14: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9" name="Google Shape;419;p14: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IPaC is a good starting point, and will provide an informal consultation letter where there are no listed species.  However, the geographic ranges are not perfect, so it’s a good idea to check with the USFWS if your project is near the boundary for listed species or their critical habitat.</a:t>
            </a:r>
            <a:endParaRPr/>
          </a:p>
        </p:txBody>
      </p:sp>
      <p:sp>
        <p:nvSpPr>
          <p:cNvPr id="420" name="Google Shape;42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15: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7" name="Google Shape;427;p15: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Both the Norther Sea Otter and the Polar Bear are listed as Threatened under the ESA.  Pacific Walrus are not.</a:t>
            </a:r>
            <a:endParaRPr/>
          </a:p>
          <a:p>
            <a:pPr indent="-171450" lvl="0" marL="171450" rtl="0" algn="l">
              <a:spcBef>
                <a:spcPts val="1200"/>
              </a:spcBef>
              <a:spcAft>
                <a:spcPts val="0"/>
              </a:spcAft>
              <a:buClr>
                <a:schemeClr val="dk1"/>
              </a:buClr>
              <a:buSzPts val="1200"/>
              <a:buFont typeface="Arial"/>
              <a:buChar char="•"/>
            </a:pPr>
            <a:r>
              <a:rPr lang="en-US"/>
              <a:t>The other marine mammals (whales, seals, sea lions, dolphins and porpoises) are managed by our sister agency: National Marine Fisheries Service</a:t>
            </a:r>
            <a:endParaRPr/>
          </a:p>
          <a:p>
            <a:pPr indent="-95250" lvl="0" marL="171450" rtl="0" algn="l">
              <a:spcBef>
                <a:spcPts val="1200"/>
              </a:spcBef>
              <a:spcAft>
                <a:spcPts val="0"/>
              </a:spcAft>
              <a:buClr>
                <a:schemeClr val="dk1"/>
              </a:buClr>
              <a:buSzPts val="1200"/>
              <a:buFont typeface="Arial"/>
              <a:buNone/>
            </a:pPr>
            <a:r>
              <a:t/>
            </a:r>
            <a:endParaRPr/>
          </a:p>
          <a:p>
            <a:pPr indent="-171450" lvl="0" marL="171450" rtl="0" algn="l">
              <a:spcBef>
                <a:spcPts val="1200"/>
              </a:spcBef>
              <a:spcAft>
                <a:spcPts val="0"/>
              </a:spcAft>
              <a:buClr>
                <a:schemeClr val="dk1"/>
              </a:buClr>
              <a:buSzPts val="1200"/>
              <a:buFont typeface="Arial"/>
              <a:buChar char="•"/>
            </a:pPr>
            <a:r>
              <a:rPr lang="en-US"/>
              <a:t>Female polar bear with cubs (USFWS/Susi Miller)</a:t>
            </a:r>
            <a:endParaRPr/>
          </a:p>
          <a:p>
            <a:pPr indent="-171450" lvl="0" marL="171450" rtl="0" algn="l">
              <a:spcBef>
                <a:spcPts val="1200"/>
              </a:spcBef>
              <a:spcAft>
                <a:spcPts val="0"/>
              </a:spcAft>
              <a:buClr>
                <a:schemeClr val="dk1"/>
              </a:buClr>
              <a:buSzPts val="1200"/>
              <a:buFont typeface="Arial"/>
              <a:buChar char="•"/>
            </a:pPr>
            <a:r>
              <a:rPr lang="en-US"/>
              <a:t>Pacific walrus cows (USFWS/Joel Garlich-Miller)</a:t>
            </a:r>
            <a:endParaRPr/>
          </a:p>
        </p:txBody>
      </p:sp>
      <p:sp>
        <p:nvSpPr>
          <p:cNvPr id="428" name="Google Shape;42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p16: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4" name="Google Shape;444;p16: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445" name="Google Shape;44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17: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p17: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452" name="Google Shape;45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18: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8" name="Google Shape;458;p18: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Bald Eagle:  Katherine Whitmore, USFWS</a:t>
            </a:r>
            <a:endParaRPr/>
          </a:p>
          <a:p>
            <a:pPr indent="-171450" lvl="0" marL="171450" rtl="0" algn="l">
              <a:spcBef>
                <a:spcPts val="1200"/>
              </a:spcBef>
              <a:spcAft>
                <a:spcPts val="0"/>
              </a:spcAft>
              <a:buClr>
                <a:schemeClr val="dk1"/>
              </a:buClr>
              <a:buSzPts val="1200"/>
              <a:buFont typeface="Arial"/>
              <a:buChar char="•"/>
            </a:pPr>
            <a:r>
              <a:rPr lang="en-US"/>
              <a:t>Golden Eagle:  No credit, https://www.fws.gov/birds/management/managed-species/bald-and-golden-eagle-information.php</a:t>
            </a:r>
            <a:endParaRPr/>
          </a:p>
          <a:p>
            <a:pPr indent="-171450" lvl="0" marL="171450" rtl="0" algn="l">
              <a:spcBef>
                <a:spcPts val="1200"/>
              </a:spcBef>
              <a:spcAft>
                <a:spcPts val="0"/>
              </a:spcAft>
              <a:buClr>
                <a:schemeClr val="dk1"/>
              </a:buClr>
              <a:buSzPts val="1200"/>
              <a:buFont typeface="Arial"/>
              <a:buChar char="•"/>
            </a:pPr>
            <a:r>
              <a:rPr lang="en-US"/>
              <a:t>Bald Eagle Nest:  Glades Wildlife Refuge, 2013, https://natlands.org/news/bald-eagles/</a:t>
            </a:r>
            <a:endParaRPr/>
          </a:p>
        </p:txBody>
      </p:sp>
      <p:sp>
        <p:nvSpPr>
          <p:cNvPr id="459" name="Google Shape;45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19: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1" name="Google Shape;471;p19: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472" name="Google Shape;47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https://www.fws.gov/help/about_us.html</a:t>
            </a:r>
            <a:endParaRPr/>
          </a:p>
          <a:p>
            <a:pPr indent="0" lvl="0" marL="0" rtl="0" algn="l">
              <a:spcBef>
                <a:spcPts val="0"/>
              </a:spcBef>
              <a:spcAft>
                <a:spcPts val="0"/>
              </a:spcAft>
              <a:buNone/>
            </a:pPr>
            <a:r>
              <a:rPr lang="en-US"/>
              <a:t>Photo by Bob Henszey</a:t>
            </a:r>
            <a:endParaRPr/>
          </a:p>
        </p:txBody>
      </p:sp>
      <p:sp>
        <p:nvSpPr>
          <p:cNvPr id="257" name="Google Shape;25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20: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8" name="Google Shape;478;p20: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479" name="Google Shape;47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21: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5" name="Google Shape;485;p21: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a:p>
        </p:txBody>
      </p:sp>
      <p:sp>
        <p:nvSpPr>
          <p:cNvPr id="486" name="Google Shape;48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22: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2" name="Google Shape;502;p22: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Time check, do we have time/interest in covering these additional acts?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US"/>
              <a:t>These are the authorities we use most often in Alaska.</a:t>
            </a:r>
            <a:endParaRPr/>
          </a:p>
          <a:p>
            <a:pPr indent="0" lvl="0" marL="0" rtl="0" algn="l">
              <a:spcBef>
                <a:spcPts val="1200"/>
              </a:spcBef>
              <a:spcAft>
                <a:spcPts val="0"/>
              </a:spcAft>
              <a:buClr>
                <a:schemeClr val="dk1"/>
              </a:buClr>
              <a:buSzPts val="1200"/>
              <a:buFont typeface="Arial"/>
              <a:buNone/>
            </a:pPr>
            <a:r>
              <a:rPr lang="en-US" u="sng"/>
              <a:t>Acts the USFWS has the Lead</a:t>
            </a:r>
            <a:r>
              <a:rPr lang="en-US"/>
              <a:t>:</a:t>
            </a:r>
            <a:endParaRPr/>
          </a:p>
          <a:p>
            <a:pPr indent="-171450" lvl="0" marL="171450" rtl="0" algn="l">
              <a:spcBef>
                <a:spcPts val="1200"/>
              </a:spcBef>
              <a:spcAft>
                <a:spcPts val="0"/>
              </a:spcAft>
              <a:buClr>
                <a:schemeClr val="dk1"/>
              </a:buClr>
              <a:buSzPts val="1200"/>
              <a:buFont typeface="Arial"/>
              <a:buChar char="•"/>
            </a:pPr>
            <a:r>
              <a:rPr lang="en-US"/>
              <a:t>The FWCA provides the basic authority for the USFWS's involvement in evaluating impacts to fish and wildlife from proposed water resource development projects, including wetlands. It requires that fish and wildlife resources </a:t>
            </a:r>
            <a:r>
              <a:rPr lang="en-US" u="sng"/>
              <a:t>receive equal consideration </a:t>
            </a:r>
            <a:r>
              <a:rPr lang="en-US"/>
              <a:t>to other project features of water-resource development projects. It also </a:t>
            </a:r>
            <a:r>
              <a:rPr lang="en-US" u="sng"/>
              <a:t>requires Federal agencies </a:t>
            </a:r>
            <a:r>
              <a:rPr lang="en-US"/>
              <a:t>that construct, license, or permit water resource development projects </a:t>
            </a:r>
            <a:r>
              <a:rPr lang="en-US" u="sng"/>
              <a:t>to consult with the USFWS </a:t>
            </a:r>
            <a:r>
              <a:rPr lang="en-US"/>
              <a:t>(and the National Marine Fisheries Service in some instances) and state fish and wildlife agencies </a:t>
            </a:r>
            <a:r>
              <a:rPr lang="en-US" u="sng"/>
              <a:t>regarding anticipated impacts</a:t>
            </a:r>
            <a:r>
              <a:rPr lang="en-US"/>
              <a:t> on fish and wildlife </a:t>
            </a:r>
            <a:r>
              <a:rPr lang="en-US" u="sng"/>
              <a:t>and measures to mitigate these impacts</a:t>
            </a:r>
            <a:r>
              <a:rPr lang="en-US"/>
              <a:t>.</a:t>
            </a:r>
            <a:endParaRPr/>
          </a:p>
          <a:p>
            <a:pPr indent="-171450" lvl="0" marL="171450" rtl="0" algn="l">
              <a:spcBef>
                <a:spcPts val="1200"/>
              </a:spcBef>
              <a:spcAft>
                <a:spcPts val="0"/>
              </a:spcAft>
              <a:buClr>
                <a:schemeClr val="dk1"/>
              </a:buClr>
              <a:buSzPts val="1200"/>
              <a:buFont typeface="Arial"/>
              <a:buChar char="•"/>
            </a:pPr>
            <a:r>
              <a:rPr lang="en-US"/>
              <a:t>MBTA</a:t>
            </a:r>
            <a:endParaRPr/>
          </a:p>
          <a:p>
            <a:pPr indent="-171450" lvl="0" marL="171450" rtl="0" algn="l">
              <a:spcBef>
                <a:spcPts val="600"/>
              </a:spcBef>
              <a:spcAft>
                <a:spcPts val="0"/>
              </a:spcAft>
              <a:buClr>
                <a:schemeClr val="dk1"/>
              </a:buClr>
              <a:buSzPts val="1200"/>
              <a:buFont typeface="Arial"/>
              <a:buChar char="•"/>
            </a:pPr>
            <a:r>
              <a:rPr lang="en-US"/>
              <a:t>ESA</a:t>
            </a:r>
            <a:endParaRPr/>
          </a:p>
          <a:p>
            <a:pPr indent="-171450" lvl="0" marL="171450" rtl="0" algn="l">
              <a:spcBef>
                <a:spcPts val="600"/>
              </a:spcBef>
              <a:spcAft>
                <a:spcPts val="0"/>
              </a:spcAft>
              <a:buClr>
                <a:schemeClr val="dk1"/>
              </a:buClr>
              <a:buSzPts val="1200"/>
              <a:buFont typeface="Arial"/>
              <a:buChar char="•"/>
            </a:pPr>
            <a:r>
              <a:rPr lang="en-US"/>
              <a:t>MMPA</a:t>
            </a:r>
            <a:endParaRPr/>
          </a:p>
          <a:p>
            <a:pPr indent="-171450" lvl="0" marL="171450" rtl="0" algn="l">
              <a:spcBef>
                <a:spcPts val="600"/>
              </a:spcBef>
              <a:spcAft>
                <a:spcPts val="0"/>
              </a:spcAft>
              <a:buClr>
                <a:schemeClr val="dk1"/>
              </a:buClr>
              <a:buSzPts val="1200"/>
              <a:buFont typeface="Arial"/>
              <a:buChar char="•"/>
            </a:pPr>
            <a:r>
              <a:rPr lang="en-US"/>
              <a:t>BGEPA</a:t>
            </a:r>
            <a:endParaRPr/>
          </a:p>
          <a:p>
            <a:pPr indent="-95250" lvl="0" marL="17145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lang="en-US" u="sng"/>
              <a:t>Acts the USFWS is Responsible for Trust Species</a:t>
            </a:r>
            <a:r>
              <a:rPr lang="en-US"/>
              <a:t>:</a:t>
            </a:r>
            <a:endParaRPr/>
          </a:p>
          <a:p>
            <a:pPr indent="-171450" lvl="0" marL="171450" rtl="0" algn="l">
              <a:spcBef>
                <a:spcPts val="600"/>
              </a:spcBef>
              <a:spcAft>
                <a:spcPts val="0"/>
              </a:spcAft>
              <a:buClr>
                <a:schemeClr val="dk1"/>
              </a:buClr>
              <a:buSzPts val="1200"/>
              <a:buFont typeface="Arial"/>
              <a:buChar char="•"/>
            </a:pPr>
            <a:r>
              <a:rPr lang="en-US"/>
              <a:t>The CWA establishes the USFWS's statutory authority as the Corps of Engineers’ principal consultant on fish, wildlife, and their habitat for Section 404 wetland permits, and for making recommendations to mitigate potential impacts.</a:t>
            </a:r>
            <a:endParaRPr/>
          </a:p>
          <a:p>
            <a:pPr indent="-171450" lvl="0" marL="171450" rtl="0" algn="l">
              <a:spcBef>
                <a:spcPts val="600"/>
              </a:spcBef>
              <a:spcAft>
                <a:spcPts val="0"/>
              </a:spcAft>
              <a:buClr>
                <a:schemeClr val="dk1"/>
              </a:buClr>
              <a:buSzPts val="1200"/>
              <a:buFont typeface="Arial"/>
              <a:buChar char="•"/>
            </a:pPr>
            <a:r>
              <a:rPr lang="en-US"/>
              <a:t>The FPA gives the USFWS the authority to prescribe mandatory conditions for the protection and utilization of federal lands, and to prescribe fishways, so the FERC must include these conditions and prescriptions in any license it issues for hydropower projects. </a:t>
            </a:r>
            <a:endParaRPr/>
          </a:p>
          <a:p>
            <a:pPr indent="-171450" lvl="0" marL="171450" rtl="0" algn="l">
              <a:spcBef>
                <a:spcPts val="600"/>
              </a:spcBef>
              <a:spcAft>
                <a:spcPts val="0"/>
              </a:spcAft>
              <a:buClr>
                <a:schemeClr val="dk1"/>
              </a:buClr>
              <a:buSzPts val="1200"/>
              <a:buFont typeface="Arial"/>
              <a:buChar char="•"/>
            </a:pPr>
            <a:r>
              <a:rPr lang="en-US"/>
              <a:t>CAA</a:t>
            </a:r>
            <a:endParaRPr/>
          </a:p>
          <a:p>
            <a:pPr indent="-171450" lvl="0" marL="171450" rtl="0" algn="l">
              <a:spcBef>
                <a:spcPts val="600"/>
              </a:spcBef>
              <a:spcAft>
                <a:spcPts val="0"/>
              </a:spcAft>
              <a:buClr>
                <a:schemeClr val="dk1"/>
              </a:buClr>
              <a:buSzPts val="1200"/>
              <a:buFont typeface="Arial"/>
              <a:buChar char="•"/>
            </a:pPr>
            <a:r>
              <a:rPr lang="en-US"/>
              <a:t>NEPA</a:t>
            </a:r>
            <a:endParaRPr/>
          </a:p>
          <a:p>
            <a:pPr indent="-171450" lvl="0" marL="171450" rtl="0" algn="l">
              <a:spcBef>
                <a:spcPts val="600"/>
              </a:spcBef>
              <a:spcAft>
                <a:spcPts val="0"/>
              </a:spcAft>
              <a:buClr>
                <a:schemeClr val="dk1"/>
              </a:buClr>
              <a:buSzPts val="1200"/>
              <a:buFont typeface="Arial"/>
              <a:buChar char="•"/>
            </a:pPr>
            <a:r>
              <a:rPr lang="en-US"/>
              <a:t>NHPA</a:t>
            </a:r>
            <a:endParaRPr/>
          </a:p>
        </p:txBody>
      </p:sp>
      <p:sp>
        <p:nvSpPr>
          <p:cNvPr id="503" name="Google Shape;50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23: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2" name="Google Shape;512;p23: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FERC is the only “agency” where it took an Act of Congress to tell it that it had to comply with the FWCA.</a:t>
            </a:r>
            <a:endParaRPr/>
          </a:p>
          <a:p>
            <a:pPr indent="-171450" lvl="0" marL="171450" rtl="0" algn="l">
              <a:spcBef>
                <a:spcPts val="1200"/>
              </a:spcBef>
              <a:spcAft>
                <a:spcPts val="0"/>
              </a:spcAft>
              <a:buClr>
                <a:schemeClr val="dk1"/>
              </a:buClr>
              <a:buSzPts val="1200"/>
              <a:buFont typeface="Arial"/>
              <a:buChar char="•"/>
            </a:pPr>
            <a:r>
              <a:rPr lang="en-US"/>
              <a:t>Non-federal hydropower projects allows FERC to regulate hydropower projects on private and state land.</a:t>
            </a:r>
            <a:endParaRPr/>
          </a:p>
          <a:p>
            <a:pPr indent="-171450" lvl="0" marL="171450" rtl="0" algn="l">
              <a:spcBef>
                <a:spcPts val="1200"/>
              </a:spcBef>
              <a:spcAft>
                <a:spcPts val="0"/>
              </a:spcAft>
              <a:buClr>
                <a:schemeClr val="dk1"/>
              </a:buClr>
              <a:buSzPts val="1200"/>
              <a:buFont typeface="Arial"/>
              <a:buChar char="•"/>
            </a:pPr>
            <a:r>
              <a:rPr lang="en-US"/>
              <a:t>Federal land = federal reservation = public, tribal, etc.</a:t>
            </a:r>
            <a:endParaRPr/>
          </a:p>
          <a:p>
            <a:pPr indent="-171450" lvl="0" marL="171450" rtl="0" algn="l">
              <a:spcBef>
                <a:spcPts val="1200"/>
              </a:spcBef>
              <a:spcAft>
                <a:spcPts val="0"/>
              </a:spcAft>
              <a:buClr>
                <a:schemeClr val="dk1"/>
              </a:buClr>
              <a:buSzPts val="1200"/>
              <a:buFont typeface="Arial"/>
              <a:buChar char="•"/>
            </a:pPr>
            <a:r>
              <a:rPr lang="en-US"/>
              <a:t>FERC must give “equal consideration” to developmental and non-developmental values in its licensing decisions.</a:t>
            </a:r>
            <a:endParaRPr/>
          </a:p>
          <a:p>
            <a:pPr indent="-171450" lvl="0" marL="171450" rtl="0" algn="l">
              <a:spcBef>
                <a:spcPts val="1200"/>
              </a:spcBef>
              <a:spcAft>
                <a:spcPts val="0"/>
              </a:spcAft>
              <a:buClr>
                <a:schemeClr val="dk1"/>
              </a:buClr>
              <a:buSzPts val="1200"/>
              <a:buFont typeface="Arial"/>
              <a:buChar char="•"/>
            </a:pPr>
            <a:r>
              <a:rPr lang="en-US"/>
              <a:t>Licenses last for 30-50 years, </a:t>
            </a:r>
            <a:r>
              <a:rPr b="0" i="0" lang="en-US" sz="1200" u="none" strike="noStrike">
                <a:solidFill>
                  <a:schemeClr val="dk1"/>
                </a:solidFill>
                <a:latin typeface="Calibri"/>
                <a:ea typeface="Calibri"/>
                <a:cs typeface="Calibri"/>
                <a:sym typeface="Calibri"/>
              </a:rPr>
              <a:t>with the licenses of many projects near expiration (or already expired), relicensing provides an opportunity to assess and mitigate environmental impacts.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This looks like a nice summary included with summary of FERC economic methodology:  </a:t>
            </a:r>
            <a:r>
              <a:rPr lang="en-US"/>
              <a:t>www.fws.gov/policy/hydrochap1.pdf</a:t>
            </a:r>
            <a:endParaRPr/>
          </a:p>
          <a:p>
            <a:pPr indent="-95250" lvl="0" marL="171450" rtl="0" algn="l">
              <a:spcBef>
                <a:spcPts val="0"/>
              </a:spcBef>
              <a:spcAft>
                <a:spcPts val="0"/>
              </a:spcAft>
              <a:buClr>
                <a:schemeClr val="dk1"/>
              </a:buClr>
              <a:buSzPts val="1200"/>
              <a:buFont typeface="Arial"/>
              <a:buNone/>
            </a:pPr>
            <a:r>
              <a:t/>
            </a:r>
            <a:endParaRPr/>
          </a:p>
        </p:txBody>
      </p:sp>
      <p:sp>
        <p:nvSpPr>
          <p:cNvPr id="513" name="Google Shape;51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24: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2" name="Google Shape;522;p24: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Kingsley Dam and Lake McConaughey: Central Nebraska Public Power and Irrigation District</a:t>
            </a:r>
            <a:endParaRPr/>
          </a:p>
          <a:p>
            <a:pPr indent="-171450" lvl="0" marL="171450" rtl="0" algn="l">
              <a:spcBef>
                <a:spcPts val="1200"/>
              </a:spcBef>
              <a:spcAft>
                <a:spcPts val="0"/>
              </a:spcAft>
              <a:buClr>
                <a:schemeClr val="dk1"/>
              </a:buClr>
              <a:buSzPts val="1200"/>
              <a:buFont typeface="Arial"/>
              <a:buChar char="•"/>
            </a:pPr>
            <a:r>
              <a:rPr lang="en-US"/>
              <a:t>Whooping Cranes on the Platte River near Grand Island, Nebraska:  Bob Henszey</a:t>
            </a:r>
            <a:endParaRPr/>
          </a:p>
          <a:p>
            <a:pPr indent="-95250" lvl="0" marL="171450" rtl="0" algn="l">
              <a:spcBef>
                <a:spcPts val="1200"/>
              </a:spcBef>
              <a:spcAft>
                <a:spcPts val="0"/>
              </a:spcAft>
              <a:buClr>
                <a:schemeClr val="dk1"/>
              </a:buClr>
              <a:buSzPts val="1200"/>
              <a:buFont typeface="Arial"/>
              <a:buNone/>
            </a:pPr>
            <a:r>
              <a:t/>
            </a:r>
            <a:endParaRPr/>
          </a:p>
          <a:p>
            <a:pPr indent="-171450" lvl="0" marL="171450" rtl="0" algn="l">
              <a:spcBef>
                <a:spcPts val="1200"/>
              </a:spcBef>
              <a:spcAft>
                <a:spcPts val="0"/>
              </a:spcAft>
              <a:buClr>
                <a:schemeClr val="dk1"/>
              </a:buClr>
              <a:buSzPts val="1200"/>
              <a:buFont typeface="Arial"/>
              <a:buChar char="•"/>
            </a:pPr>
            <a:r>
              <a:rPr lang="en-US"/>
              <a:t>Kingsley Dam was one of the first federal projects to be relicensed when the license expired.</a:t>
            </a:r>
            <a:endParaRPr/>
          </a:p>
          <a:p>
            <a:pPr indent="-171450" lvl="0" marL="171450" rtl="0" algn="l">
              <a:spcBef>
                <a:spcPts val="1200"/>
              </a:spcBef>
              <a:spcAft>
                <a:spcPts val="0"/>
              </a:spcAft>
              <a:buClr>
                <a:schemeClr val="dk1"/>
              </a:buClr>
              <a:buSzPts val="1200"/>
              <a:buFont typeface="Arial"/>
              <a:buChar char="•"/>
            </a:pPr>
            <a:r>
              <a:rPr lang="en-US"/>
              <a:t>The book Cadillac Desert by Marc Reisner has a detailed chapter discussing this irrigation, turned hydro, project.</a:t>
            </a:r>
            <a:endParaRPr/>
          </a:p>
        </p:txBody>
      </p:sp>
      <p:sp>
        <p:nvSpPr>
          <p:cNvPr id="523" name="Google Shape;52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25: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3" name="Google Shape;533;p25: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Constructing Liberty Drill Rig, North Slope:  Bob Henszey (USFWS)</a:t>
            </a:r>
            <a:endParaRPr/>
          </a:p>
          <a:p>
            <a:pPr indent="-171450" lvl="0" marL="171450" rtl="0" algn="l">
              <a:spcBef>
                <a:spcPts val="1200"/>
              </a:spcBef>
              <a:spcAft>
                <a:spcPts val="0"/>
              </a:spcAft>
              <a:buClr>
                <a:schemeClr val="dk1"/>
              </a:buClr>
              <a:buSzPts val="1200"/>
              <a:buFont typeface="Arial"/>
              <a:buChar char="•"/>
            </a:pPr>
            <a:r>
              <a:rPr lang="en-US"/>
              <a:t>Proposed AK LNG Liquefaction Facility, Nikiski, Ak:  Alaska Gasline Development Corporation</a:t>
            </a:r>
            <a:endParaRPr/>
          </a:p>
          <a:p>
            <a:pPr indent="-171450" lvl="0" marL="171450" rtl="0" algn="l">
              <a:spcBef>
                <a:spcPts val="1200"/>
              </a:spcBef>
              <a:spcAft>
                <a:spcPts val="0"/>
              </a:spcAft>
              <a:buClr>
                <a:schemeClr val="dk1"/>
              </a:buClr>
              <a:buSzPts val="1200"/>
              <a:buFont typeface="Arial"/>
              <a:buChar char="•"/>
            </a:pPr>
            <a:r>
              <a:rPr lang="en-US"/>
              <a:t>Alaska Maritime NWR has three Class I wilderness areas:  Bering Sea Wilderness, Simeonof Wilderness, and Tuxedni Wilderness.  Not sure about Arctic NWR or the other Alaska NWRs.</a:t>
            </a:r>
            <a:endParaRPr/>
          </a:p>
          <a:p>
            <a:pPr indent="-95250" lvl="0" marL="171450" rtl="0" algn="l">
              <a:spcBef>
                <a:spcPts val="1200"/>
              </a:spcBef>
              <a:spcAft>
                <a:spcPts val="0"/>
              </a:spcAft>
              <a:buClr>
                <a:schemeClr val="dk1"/>
              </a:buClr>
              <a:buSzPts val="1200"/>
              <a:buFont typeface="Arial"/>
              <a:buNone/>
            </a:pPr>
            <a:r>
              <a:t/>
            </a:r>
            <a:endParaRPr/>
          </a:p>
        </p:txBody>
      </p:sp>
      <p:sp>
        <p:nvSpPr>
          <p:cNvPr id="534" name="Google Shape;53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p26: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4" name="Google Shape;544;p26: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USFWS was not the lead on these projects, but CPA provided mitigation recommendations for fish, wildlife, and their habitats.</a:t>
            </a:r>
            <a:endParaRPr/>
          </a:p>
        </p:txBody>
      </p:sp>
      <p:sp>
        <p:nvSpPr>
          <p:cNvPr id="545" name="Google Shape;54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p27: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7" name="Google Shape;557;p27: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Plundered archeological site not on a NWR, Bob Henszey (USFWS)</a:t>
            </a:r>
            <a:endParaRPr/>
          </a:p>
        </p:txBody>
      </p:sp>
      <p:sp>
        <p:nvSpPr>
          <p:cNvPr id="558" name="Google Shape;55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Google Shape;56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3: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p3: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are the authorities we use most often in Alaska.</a:t>
            </a:r>
            <a:endParaRPr/>
          </a:p>
          <a:p>
            <a:pPr indent="0" lvl="0" marL="0" rtl="0" algn="l">
              <a:spcBef>
                <a:spcPts val="1200"/>
              </a:spcBef>
              <a:spcAft>
                <a:spcPts val="0"/>
              </a:spcAft>
              <a:buClr>
                <a:schemeClr val="dk1"/>
              </a:buClr>
              <a:buSzPts val="1200"/>
              <a:buFont typeface="Arial"/>
              <a:buNone/>
            </a:pPr>
            <a:r>
              <a:rPr lang="en-US" u="sng"/>
              <a:t>Acts the USFWS has the Lead</a:t>
            </a:r>
            <a:r>
              <a:rPr lang="en-US"/>
              <a:t>:</a:t>
            </a:r>
            <a:endParaRPr/>
          </a:p>
          <a:p>
            <a:pPr indent="-171450" lvl="0" marL="171450" rtl="0" algn="l">
              <a:spcBef>
                <a:spcPts val="1200"/>
              </a:spcBef>
              <a:spcAft>
                <a:spcPts val="0"/>
              </a:spcAft>
              <a:buClr>
                <a:schemeClr val="dk1"/>
              </a:buClr>
              <a:buSzPts val="1200"/>
              <a:buFont typeface="Arial"/>
              <a:buChar char="•"/>
            </a:pPr>
            <a:r>
              <a:rPr lang="en-US"/>
              <a:t>The FWCA provides the basic authority for the USFWS's involvement in evaluating impacts to fish and wildlife from proposed water resource development projects, including wetlands. It requires that fish and wildlife resources </a:t>
            </a:r>
            <a:r>
              <a:rPr lang="en-US" u="sng"/>
              <a:t>receive equal consideration </a:t>
            </a:r>
            <a:r>
              <a:rPr lang="en-US"/>
              <a:t>to other project features of water-resource development projects. It also </a:t>
            </a:r>
            <a:r>
              <a:rPr lang="en-US" u="sng"/>
              <a:t>requires Federal agencies </a:t>
            </a:r>
            <a:r>
              <a:rPr lang="en-US"/>
              <a:t>that construct, license, or permit water resource development projects </a:t>
            </a:r>
            <a:r>
              <a:rPr lang="en-US" u="sng"/>
              <a:t>to consult with the USFWS </a:t>
            </a:r>
            <a:r>
              <a:rPr lang="en-US"/>
              <a:t>(and the National Marine Fisheries Service in some instances) and state fish and wildlife agencies </a:t>
            </a:r>
            <a:r>
              <a:rPr lang="en-US" u="sng"/>
              <a:t>regarding anticipated impacts</a:t>
            </a:r>
            <a:r>
              <a:rPr lang="en-US"/>
              <a:t> on fish and wildlife </a:t>
            </a:r>
            <a:r>
              <a:rPr lang="en-US" u="sng"/>
              <a:t>and measures to mitigate these impacts</a:t>
            </a:r>
            <a:r>
              <a:rPr lang="en-US"/>
              <a:t>.</a:t>
            </a:r>
            <a:endParaRPr/>
          </a:p>
          <a:p>
            <a:pPr indent="-171450" lvl="0" marL="171450" rtl="0" algn="l">
              <a:spcBef>
                <a:spcPts val="1200"/>
              </a:spcBef>
              <a:spcAft>
                <a:spcPts val="0"/>
              </a:spcAft>
              <a:buClr>
                <a:schemeClr val="dk1"/>
              </a:buClr>
              <a:buSzPts val="1200"/>
              <a:buFont typeface="Arial"/>
              <a:buChar char="•"/>
            </a:pPr>
            <a:r>
              <a:rPr lang="en-US"/>
              <a:t>MBTA</a:t>
            </a:r>
            <a:endParaRPr/>
          </a:p>
          <a:p>
            <a:pPr indent="-171450" lvl="0" marL="171450" rtl="0" algn="l">
              <a:spcBef>
                <a:spcPts val="600"/>
              </a:spcBef>
              <a:spcAft>
                <a:spcPts val="0"/>
              </a:spcAft>
              <a:buClr>
                <a:schemeClr val="dk1"/>
              </a:buClr>
              <a:buSzPts val="1200"/>
              <a:buFont typeface="Arial"/>
              <a:buChar char="•"/>
            </a:pPr>
            <a:r>
              <a:rPr lang="en-US"/>
              <a:t>ESA</a:t>
            </a:r>
            <a:endParaRPr/>
          </a:p>
          <a:p>
            <a:pPr indent="-171450" lvl="0" marL="171450" rtl="0" algn="l">
              <a:spcBef>
                <a:spcPts val="600"/>
              </a:spcBef>
              <a:spcAft>
                <a:spcPts val="0"/>
              </a:spcAft>
              <a:buClr>
                <a:schemeClr val="dk1"/>
              </a:buClr>
              <a:buSzPts val="1200"/>
              <a:buFont typeface="Arial"/>
              <a:buChar char="•"/>
            </a:pPr>
            <a:r>
              <a:rPr lang="en-US"/>
              <a:t>MMPA</a:t>
            </a:r>
            <a:endParaRPr/>
          </a:p>
          <a:p>
            <a:pPr indent="-171450" lvl="0" marL="171450" rtl="0" algn="l">
              <a:spcBef>
                <a:spcPts val="600"/>
              </a:spcBef>
              <a:spcAft>
                <a:spcPts val="0"/>
              </a:spcAft>
              <a:buClr>
                <a:schemeClr val="dk1"/>
              </a:buClr>
              <a:buSzPts val="1200"/>
              <a:buFont typeface="Arial"/>
              <a:buChar char="•"/>
            </a:pPr>
            <a:r>
              <a:rPr lang="en-US"/>
              <a:t>BGEPA</a:t>
            </a:r>
            <a:endParaRPr/>
          </a:p>
          <a:p>
            <a:pPr indent="-95250" lvl="0" marL="171450" rtl="0" algn="l">
              <a:spcBef>
                <a:spcPts val="600"/>
              </a:spcBef>
              <a:spcAft>
                <a:spcPts val="0"/>
              </a:spcAft>
              <a:buClr>
                <a:schemeClr val="dk1"/>
              </a:buClr>
              <a:buSzPts val="1200"/>
              <a:buFont typeface="Arial"/>
              <a:buNone/>
            </a:pPr>
            <a:r>
              <a:t/>
            </a:r>
            <a:endParaRPr/>
          </a:p>
          <a:p>
            <a:pPr indent="0" lvl="0" marL="0" rtl="0" algn="l">
              <a:spcBef>
                <a:spcPts val="600"/>
              </a:spcBef>
              <a:spcAft>
                <a:spcPts val="0"/>
              </a:spcAft>
              <a:buClr>
                <a:schemeClr val="dk1"/>
              </a:buClr>
              <a:buSzPts val="1200"/>
              <a:buFont typeface="Arial"/>
              <a:buNone/>
            </a:pPr>
            <a:r>
              <a:rPr lang="en-US" u="sng"/>
              <a:t>Acts the USFWS is Responsible for Trust Species</a:t>
            </a:r>
            <a:r>
              <a:rPr lang="en-US"/>
              <a:t>:</a:t>
            </a:r>
            <a:endParaRPr/>
          </a:p>
          <a:p>
            <a:pPr indent="-171450" lvl="0" marL="171450" rtl="0" algn="l">
              <a:spcBef>
                <a:spcPts val="600"/>
              </a:spcBef>
              <a:spcAft>
                <a:spcPts val="0"/>
              </a:spcAft>
              <a:buClr>
                <a:schemeClr val="dk1"/>
              </a:buClr>
              <a:buSzPts val="1200"/>
              <a:buFont typeface="Arial"/>
              <a:buChar char="•"/>
            </a:pPr>
            <a:r>
              <a:rPr lang="en-US"/>
              <a:t>The CWA establishes the USFWS's statutory authority as the Corps of Engineers’ principal consultant on fish, wildlife, and their habitat for Section 404 wetland permits, and for making recommendations to mitigate potential impacts.</a:t>
            </a:r>
            <a:endParaRPr/>
          </a:p>
          <a:p>
            <a:pPr indent="-171450" lvl="0" marL="171450" rtl="0" algn="l">
              <a:spcBef>
                <a:spcPts val="600"/>
              </a:spcBef>
              <a:spcAft>
                <a:spcPts val="0"/>
              </a:spcAft>
              <a:buClr>
                <a:schemeClr val="dk1"/>
              </a:buClr>
              <a:buSzPts val="1200"/>
              <a:buFont typeface="Arial"/>
              <a:buChar char="•"/>
            </a:pPr>
            <a:r>
              <a:rPr lang="en-US"/>
              <a:t>The FPA gives the USFWS the authority to prescribe mandatory conditions for the protection and utilization of federal lands, and to prescribe fishways, so the FERC must include these conditions and prescriptions in any license it issues for hydropower projects. </a:t>
            </a:r>
            <a:endParaRPr/>
          </a:p>
          <a:p>
            <a:pPr indent="-171450" lvl="0" marL="171450" rtl="0" algn="l">
              <a:spcBef>
                <a:spcPts val="600"/>
              </a:spcBef>
              <a:spcAft>
                <a:spcPts val="0"/>
              </a:spcAft>
              <a:buClr>
                <a:schemeClr val="dk1"/>
              </a:buClr>
              <a:buSzPts val="1200"/>
              <a:buFont typeface="Arial"/>
              <a:buChar char="•"/>
            </a:pPr>
            <a:r>
              <a:rPr lang="en-US"/>
              <a:t>CAA</a:t>
            </a:r>
            <a:endParaRPr/>
          </a:p>
          <a:p>
            <a:pPr indent="-171450" lvl="0" marL="171450" rtl="0" algn="l">
              <a:spcBef>
                <a:spcPts val="600"/>
              </a:spcBef>
              <a:spcAft>
                <a:spcPts val="0"/>
              </a:spcAft>
              <a:buClr>
                <a:schemeClr val="dk1"/>
              </a:buClr>
              <a:buSzPts val="1200"/>
              <a:buFont typeface="Arial"/>
              <a:buChar char="•"/>
            </a:pPr>
            <a:r>
              <a:rPr lang="en-US"/>
              <a:t>NEPA</a:t>
            </a:r>
            <a:endParaRPr/>
          </a:p>
          <a:p>
            <a:pPr indent="-171450" lvl="0" marL="171450" rtl="0" algn="l">
              <a:spcBef>
                <a:spcPts val="600"/>
              </a:spcBef>
              <a:spcAft>
                <a:spcPts val="0"/>
              </a:spcAft>
              <a:buClr>
                <a:schemeClr val="dk1"/>
              </a:buClr>
              <a:buSzPts val="1200"/>
              <a:buFont typeface="Arial"/>
              <a:buChar char="•"/>
            </a:pPr>
            <a:r>
              <a:rPr lang="en-US"/>
              <a:t>NHPA</a:t>
            </a:r>
            <a:endParaRPr/>
          </a:p>
        </p:txBody>
      </p:sp>
      <p:sp>
        <p:nvSpPr>
          <p:cNvPr id="266" name="Google Shape;26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Multiple programs within the USFWS specialize on specific environmental acts.</a:t>
            </a:r>
            <a:endParaRPr/>
          </a:p>
          <a:p>
            <a:pPr indent="-171450" lvl="0" marL="171450" rtl="0" algn="l">
              <a:spcBef>
                <a:spcPts val="0"/>
              </a:spcBef>
              <a:spcAft>
                <a:spcPts val="0"/>
              </a:spcAft>
              <a:buClr>
                <a:schemeClr val="dk1"/>
              </a:buClr>
              <a:buSzPts val="1200"/>
              <a:buFont typeface="Arial"/>
              <a:buChar char="•"/>
            </a:pPr>
            <a:r>
              <a:rPr lang="en-US"/>
              <a:t>The National Wildlife Refuges permit activities on NWR, but project developers will likely work most often with Ecological Services and Migratory Birds.</a:t>
            </a:r>
            <a:endParaRPr/>
          </a:p>
          <a:p>
            <a:pPr indent="-171450" lvl="0" marL="171450" rtl="0" algn="l">
              <a:spcBef>
                <a:spcPts val="0"/>
              </a:spcBef>
              <a:spcAft>
                <a:spcPts val="0"/>
              </a:spcAft>
              <a:buClr>
                <a:schemeClr val="dk1"/>
              </a:buClr>
              <a:buSzPts val="1200"/>
              <a:buFont typeface="Arial"/>
              <a:buChar char="•"/>
            </a:pPr>
            <a:r>
              <a:rPr lang="en-US"/>
              <a:t>Conservation Planning Assistance is often the first contact for project developers, so we can help direct them to the appropriate program if necessary while working through potential mitigation options.</a:t>
            </a:r>
            <a:endParaRPr/>
          </a:p>
        </p:txBody>
      </p:sp>
      <p:sp>
        <p:nvSpPr>
          <p:cNvPr id="276" name="Google Shape;27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CPA Fact Sheet:  https://www.fws.gov/ecological-services/es-library/pdfs/Conservation_Planning.pdf</a:t>
            </a:r>
            <a:endParaRPr/>
          </a:p>
        </p:txBody>
      </p:sp>
      <p:sp>
        <p:nvSpPr>
          <p:cNvPr id="320" name="Google Shape;3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Where do we work?  Responsible for a huge area.</a:t>
            </a:r>
            <a:endParaRPr/>
          </a:p>
        </p:txBody>
      </p:sp>
      <p:sp>
        <p:nvSpPr>
          <p:cNvPr id="329" name="Google Shape;3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7: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4" name="Google Shape;334;p7: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The FWCA provides the basic authority for the USFWS's involvement in evaluating impacts to fish and wildlife from proposed water resource development projects, including wetlands. It requires that fish and wildlife resources </a:t>
            </a:r>
            <a:r>
              <a:rPr lang="en-US" u="sng"/>
              <a:t>receive equal consideration </a:t>
            </a:r>
            <a:r>
              <a:rPr lang="en-US"/>
              <a:t>to other project features of water-resource development projects. It also </a:t>
            </a:r>
            <a:r>
              <a:rPr lang="en-US" u="sng"/>
              <a:t>requires Federal agencies </a:t>
            </a:r>
            <a:r>
              <a:rPr lang="en-US"/>
              <a:t>that construct, license, or permit water resource development projects </a:t>
            </a:r>
            <a:r>
              <a:rPr lang="en-US" u="sng"/>
              <a:t>to consult with the USFWS </a:t>
            </a:r>
            <a:r>
              <a:rPr lang="en-US"/>
              <a:t>(and the National Marine Fisheries Service in some instances) and state fish and wildlife agencies </a:t>
            </a:r>
            <a:r>
              <a:rPr lang="en-US" u="sng"/>
              <a:t>regarding anticipated impacts</a:t>
            </a:r>
            <a:r>
              <a:rPr lang="en-US"/>
              <a:t> on fish and wildlife </a:t>
            </a:r>
            <a:r>
              <a:rPr lang="en-US" u="sng"/>
              <a:t>and measures to mitigate these impacts</a:t>
            </a:r>
            <a:r>
              <a:rPr lang="en-US"/>
              <a:t>.</a:t>
            </a:r>
            <a:endParaRPr/>
          </a:p>
          <a:p>
            <a:pPr indent="-171450" lvl="0" marL="171450" rtl="0" algn="l">
              <a:spcBef>
                <a:spcPts val="1200"/>
              </a:spcBef>
              <a:spcAft>
                <a:spcPts val="0"/>
              </a:spcAft>
              <a:buClr>
                <a:schemeClr val="dk1"/>
              </a:buClr>
              <a:buSzPts val="1200"/>
              <a:buFont typeface="Arial"/>
              <a:buChar char="•"/>
            </a:pPr>
            <a:r>
              <a:rPr lang="en-US"/>
              <a:t>The Fish and Wildlife Coordination Act (FWCA) is one of the oldest environmental laws aimed at protecting, conserving and developing wildlife resources and their habitats. The FWCA predates both the National Environmental Policy Act, the Endangered Species Act and many other current environmental laws.  In fact, NEPA initially was proposed as an amendment to the Fish and Wildlife Coordination Act.</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Pioneering environmental law (March 10, 1934).</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Have the authority to investigate and prepare reports providing mitigation analyses on all water-related development projects.</a:t>
            </a:r>
            <a:endParaRPr/>
          </a:p>
          <a:p>
            <a:pPr indent="-95250" lvl="0" marL="171450" marR="0" rtl="0" algn="l">
              <a:lnSpc>
                <a:spcPct val="100000"/>
              </a:lnSpc>
              <a:spcBef>
                <a:spcPts val="1200"/>
              </a:spcBef>
              <a:spcAft>
                <a:spcPts val="0"/>
              </a:spcAft>
              <a:buClr>
                <a:schemeClr val="dk1"/>
              </a:buClr>
              <a:buSzPts val="1200"/>
              <a:buFont typeface="Arial"/>
              <a:buNone/>
            </a:pPr>
            <a:r>
              <a:t/>
            </a:r>
            <a:endParaRPr sz="1200"/>
          </a:p>
          <a:p>
            <a:pPr indent="-95250" lvl="0" marL="171450" rtl="0" algn="l">
              <a:spcBef>
                <a:spcPts val="1200"/>
              </a:spcBef>
              <a:spcAft>
                <a:spcPts val="0"/>
              </a:spcAft>
              <a:buClr>
                <a:schemeClr val="dk1"/>
              </a:buClr>
              <a:buSzPts val="1200"/>
              <a:buFont typeface="Arial"/>
              <a:buNone/>
            </a:pPr>
            <a:r>
              <a:t/>
            </a:r>
            <a:endParaRPr/>
          </a:p>
          <a:p>
            <a:pPr indent="-95250" lvl="0" marL="171450" rtl="0" algn="l">
              <a:spcBef>
                <a:spcPts val="1200"/>
              </a:spcBef>
              <a:spcAft>
                <a:spcPts val="0"/>
              </a:spcAft>
              <a:buClr>
                <a:schemeClr val="dk1"/>
              </a:buClr>
              <a:buSzPts val="1200"/>
              <a:buFont typeface="Arial"/>
              <a:buNone/>
            </a:pPr>
            <a:r>
              <a:t/>
            </a:r>
            <a:endParaRPr/>
          </a:p>
        </p:txBody>
      </p:sp>
      <p:sp>
        <p:nvSpPr>
          <p:cNvPr id="335" name="Google Shape;33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8: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7" name="Google Shape;347;p8: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sz="1200"/>
              <a:t>Migratory Bird Treaty Act of 1918.</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“parts” includes feathers.</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Also includes hunting regulations, which are not discussed here.</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Take:  "to pursue, hunt, shoot, wound, kill, trap, capture, or collect, or attempt to pursue, hunt, shoot, wound, kill, trap, capture, or collect.“</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Developed activity-specific guidance documents designed to help industry and project developers implement measures to reduce activity-specific impacts to migratory birds. </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Guidance documents provide clarify standards and expectations, and/or offer suggested best practices to avoid or minimize negative impacts to birds.</a:t>
            </a:r>
            <a:endParaRPr/>
          </a:p>
          <a:p>
            <a:pPr indent="-95250" lvl="0" marL="171450" marR="0" rtl="0" algn="l">
              <a:lnSpc>
                <a:spcPct val="100000"/>
              </a:lnSpc>
              <a:spcBef>
                <a:spcPts val="1200"/>
              </a:spcBef>
              <a:spcAft>
                <a:spcPts val="0"/>
              </a:spcAft>
              <a:buClr>
                <a:schemeClr val="dk1"/>
              </a:buClr>
              <a:buSzPts val="1200"/>
              <a:buFont typeface="Arial"/>
              <a:buNone/>
            </a:pPr>
            <a:r>
              <a:t/>
            </a:r>
            <a:endParaRPr sz="1200"/>
          </a:p>
          <a:p>
            <a:pPr indent="-95250" lvl="0" marL="171450" marR="0" rtl="0" algn="l">
              <a:lnSpc>
                <a:spcPct val="100000"/>
              </a:lnSpc>
              <a:spcBef>
                <a:spcPts val="1200"/>
              </a:spcBef>
              <a:spcAft>
                <a:spcPts val="0"/>
              </a:spcAft>
              <a:buClr>
                <a:schemeClr val="dk1"/>
              </a:buClr>
              <a:buSzPts val="1200"/>
              <a:buFont typeface="Arial"/>
              <a:buNone/>
            </a:pPr>
            <a:r>
              <a:t/>
            </a:r>
            <a:endParaRPr sz="1200"/>
          </a:p>
          <a:p>
            <a:pPr indent="-95250" lvl="0" marL="171450" rtl="0" algn="l">
              <a:spcBef>
                <a:spcPts val="1200"/>
              </a:spcBef>
              <a:spcAft>
                <a:spcPts val="0"/>
              </a:spcAft>
              <a:buClr>
                <a:schemeClr val="dk1"/>
              </a:buClr>
              <a:buSzPts val="1200"/>
              <a:buFont typeface="Arial"/>
              <a:buNone/>
            </a:pPr>
            <a:r>
              <a:t/>
            </a:r>
            <a:endParaRPr/>
          </a:p>
          <a:p>
            <a:pPr indent="-95250" lvl="0" marL="171450" rtl="0" algn="l">
              <a:spcBef>
                <a:spcPts val="1200"/>
              </a:spcBef>
              <a:spcAft>
                <a:spcPts val="0"/>
              </a:spcAft>
              <a:buClr>
                <a:schemeClr val="dk1"/>
              </a:buClr>
              <a:buSzPts val="1200"/>
              <a:buFont typeface="Arial"/>
              <a:buNone/>
            </a:pPr>
            <a:r>
              <a:t/>
            </a:r>
            <a:endParaRPr/>
          </a:p>
        </p:txBody>
      </p:sp>
      <p:sp>
        <p:nvSpPr>
          <p:cNvPr id="348" name="Google Shape;3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9:notes"/>
          <p:cNvSpPr/>
          <p:nvPr>
            <p:ph idx="2" type="sldImg"/>
          </p:nvPr>
        </p:nvSpPr>
        <p:spPr>
          <a:xfrm>
            <a:off x="2052638" y="165100"/>
            <a:ext cx="2994025" cy="168433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0" name="Google Shape;360;p9:notes"/>
          <p:cNvSpPr txBox="1"/>
          <p:nvPr>
            <p:ph idx="1" type="body"/>
          </p:nvPr>
        </p:nvSpPr>
        <p:spPr>
          <a:xfrm>
            <a:off x="487806" y="2177284"/>
            <a:ext cx="6280086" cy="6433952"/>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lang="en-US" sz="1200"/>
              <a:t>Migratory Bird Treaty Act of 1918.</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“parts” includes feathers.</a:t>
            </a:r>
            <a:endParaRPr/>
          </a:p>
          <a:p>
            <a:pPr indent="-171450" lvl="0" marL="171450" marR="0" rtl="0" algn="l">
              <a:lnSpc>
                <a:spcPct val="100000"/>
              </a:lnSpc>
              <a:spcBef>
                <a:spcPts val="1200"/>
              </a:spcBef>
              <a:spcAft>
                <a:spcPts val="0"/>
              </a:spcAft>
              <a:buClr>
                <a:schemeClr val="dk1"/>
              </a:buClr>
              <a:buSzPts val="1200"/>
              <a:buFont typeface="Arial"/>
              <a:buChar char="•"/>
            </a:pPr>
            <a:r>
              <a:rPr lang="en-US" sz="1200"/>
              <a:t>Also includes hunting regulations, which are not discussed here.</a:t>
            </a:r>
            <a:endParaRPr/>
          </a:p>
          <a:p>
            <a:pPr indent="-95250" lvl="0" marL="171450" rtl="0" algn="l">
              <a:spcBef>
                <a:spcPts val="1200"/>
              </a:spcBef>
              <a:spcAft>
                <a:spcPts val="0"/>
              </a:spcAft>
              <a:buClr>
                <a:schemeClr val="dk1"/>
              </a:buClr>
              <a:buSzPts val="1200"/>
              <a:buFont typeface="Arial"/>
              <a:buNone/>
            </a:pPr>
            <a:r>
              <a:t/>
            </a:r>
            <a:endParaRPr/>
          </a:p>
          <a:p>
            <a:pPr indent="-95250" lvl="0" marL="171450" rtl="0" algn="l">
              <a:spcBef>
                <a:spcPts val="1200"/>
              </a:spcBef>
              <a:spcAft>
                <a:spcPts val="0"/>
              </a:spcAft>
              <a:buClr>
                <a:schemeClr val="dk1"/>
              </a:buClr>
              <a:buSzPts val="1200"/>
              <a:buFont typeface="Arial"/>
              <a:buNone/>
            </a:pPr>
            <a:r>
              <a:t/>
            </a:r>
            <a:endParaRPr/>
          </a:p>
        </p:txBody>
      </p:sp>
      <p:sp>
        <p:nvSpPr>
          <p:cNvPr id="361" name="Google Shape;36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4 Content" type="fourObj">
  <p:cSld name="FOUR_OBJECTS">
    <p:spTree>
      <p:nvGrpSpPr>
        <p:cNvPr id="84" name="Shape 84"/>
        <p:cNvGrpSpPr/>
        <p:nvPr/>
      </p:nvGrpSpPr>
      <p:grpSpPr>
        <a:xfrm>
          <a:off x="0" y="0"/>
          <a:ext cx="0" cy="0"/>
          <a:chOff x="0" y="0"/>
          <a:chExt cx="0" cy="0"/>
        </a:xfrm>
      </p:grpSpPr>
      <p:sp>
        <p:nvSpPr>
          <p:cNvPr id="85" name="Google Shape;85;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13"/>
          <p:cNvSpPr txBox="1"/>
          <p:nvPr>
            <p:ph idx="1" type="body"/>
          </p:nvPr>
        </p:nvSpPr>
        <p:spPr>
          <a:xfrm>
            <a:off x="609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13"/>
          <p:cNvSpPr txBox="1"/>
          <p:nvPr>
            <p:ph idx="2" type="body"/>
          </p:nvPr>
        </p:nvSpPr>
        <p:spPr>
          <a:xfrm>
            <a:off x="6197600" y="1600200"/>
            <a:ext cx="5384800" cy="21859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8" name="Google Shape;88;p13"/>
          <p:cNvSpPr txBox="1"/>
          <p:nvPr>
            <p:ph idx="3" type="body"/>
          </p:nvPr>
        </p:nvSpPr>
        <p:spPr>
          <a:xfrm>
            <a:off x="609600" y="3938589"/>
            <a:ext cx="5384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13"/>
          <p:cNvSpPr txBox="1"/>
          <p:nvPr>
            <p:ph idx="4" type="body"/>
          </p:nvPr>
        </p:nvSpPr>
        <p:spPr>
          <a:xfrm>
            <a:off x="6197600" y="3938589"/>
            <a:ext cx="5384800" cy="21875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1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9" name="Shape 99"/>
        <p:cNvGrpSpPr/>
        <p:nvPr/>
      </p:nvGrpSpPr>
      <p:grpSpPr>
        <a:xfrm>
          <a:off x="0" y="0"/>
          <a:ext cx="0" cy="0"/>
          <a:chOff x="0" y="0"/>
          <a:chExt cx="0" cy="0"/>
        </a:xfrm>
      </p:grpSpPr>
      <p:sp>
        <p:nvSpPr>
          <p:cNvPr id="100" name="Google Shape;100;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02" name="Google Shape;102;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5" name="Shape 105"/>
        <p:cNvGrpSpPr/>
        <p:nvPr/>
      </p:nvGrpSpPr>
      <p:grpSpPr>
        <a:xfrm>
          <a:off x="0" y="0"/>
          <a:ext cx="0" cy="0"/>
          <a:chOff x="0" y="0"/>
          <a:chExt cx="0" cy="0"/>
        </a:xfrm>
      </p:grpSpPr>
      <p:sp>
        <p:nvSpPr>
          <p:cNvPr id="106" name="Google Shape;106;p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8" name="Google Shape;108;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1" name="Shape 111"/>
        <p:cNvGrpSpPr/>
        <p:nvPr/>
      </p:nvGrpSpPr>
      <p:grpSpPr>
        <a:xfrm>
          <a:off x="0" y="0"/>
          <a:ext cx="0" cy="0"/>
          <a:chOff x="0" y="0"/>
          <a:chExt cx="0" cy="0"/>
        </a:xfrm>
      </p:grpSpPr>
      <p:sp>
        <p:nvSpPr>
          <p:cNvPr id="112" name="Google Shape;112;p17"/>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7"/>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14" name="Google Shape;114;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4" name="Shape 124"/>
        <p:cNvGrpSpPr/>
        <p:nvPr/>
      </p:nvGrpSpPr>
      <p:grpSpPr>
        <a:xfrm>
          <a:off x="0" y="0"/>
          <a:ext cx="0" cy="0"/>
          <a:chOff x="0" y="0"/>
          <a:chExt cx="0" cy="0"/>
        </a:xfrm>
      </p:grpSpPr>
      <p:sp>
        <p:nvSpPr>
          <p:cNvPr id="125" name="Google Shape;125;p19"/>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1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7" name="Google Shape;127;p1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8" name="Google Shape;128;p1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9" name="Google Shape;129;p1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3" name="Shape 133"/>
        <p:cNvGrpSpPr/>
        <p:nvPr/>
      </p:nvGrpSpPr>
      <p:grpSpPr>
        <a:xfrm>
          <a:off x="0" y="0"/>
          <a:ext cx="0" cy="0"/>
          <a:chOff x="0" y="0"/>
          <a:chExt cx="0" cy="0"/>
        </a:xfrm>
      </p:grpSpPr>
      <p:sp>
        <p:nvSpPr>
          <p:cNvPr id="134" name="Google Shape;134;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8" name="Shape 138"/>
        <p:cNvGrpSpPr/>
        <p:nvPr/>
      </p:nvGrpSpPr>
      <p:grpSpPr>
        <a:xfrm>
          <a:off x="0" y="0"/>
          <a:ext cx="0" cy="0"/>
          <a:chOff x="0" y="0"/>
          <a:chExt cx="0" cy="0"/>
        </a:xfrm>
      </p:grpSpPr>
      <p:sp>
        <p:nvSpPr>
          <p:cNvPr id="139" name="Google Shape;139;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22"/>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45" name="Google Shape;14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6" name="Google Shape;146;p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9" name="Shape 149"/>
        <p:cNvGrpSpPr/>
        <p:nvPr/>
      </p:nvGrpSpPr>
      <p:grpSpPr>
        <a:xfrm>
          <a:off x="0" y="0"/>
          <a:ext cx="0" cy="0"/>
          <a:chOff x="0" y="0"/>
          <a:chExt cx="0" cy="0"/>
        </a:xfrm>
      </p:grpSpPr>
      <p:sp>
        <p:nvSpPr>
          <p:cNvPr id="150" name="Google Shape;15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3"/>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52" name="Google Shape;15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53" name="Google Shape;153;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6" name="Shape 156"/>
        <p:cNvGrpSpPr/>
        <p:nvPr/>
      </p:nvGrpSpPr>
      <p:grpSpPr>
        <a:xfrm>
          <a:off x="0" y="0"/>
          <a:ext cx="0" cy="0"/>
          <a:chOff x="0" y="0"/>
          <a:chExt cx="0" cy="0"/>
        </a:xfrm>
      </p:grpSpPr>
      <p:sp>
        <p:nvSpPr>
          <p:cNvPr id="157" name="Google Shape;157;p2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9" name="Google Shape;159;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62" name="Shape 162"/>
        <p:cNvGrpSpPr/>
        <p:nvPr/>
      </p:nvGrpSpPr>
      <p:grpSpPr>
        <a:xfrm>
          <a:off x="0" y="0"/>
          <a:ext cx="0" cy="0"/>
          <a:chOff x="0" y="0"/>
          <a:chExt cx="0" cy="0"/>
        </a:xfrm>
      </p:grpSpPr>
      <p:sp>
        <p:nvSpPr>
          <p:cNvPr id="163" name="Google Shape;163;p25"/>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25"/>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5" name="Google Shape;165;p2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4" name="Shape 174"/>
        <p:cNvGrpSpPr/>
        <p:nvPr/>
      </p:nvGrpSpPr>
      <p:grpSpPr>
        <a:xfrm>
          <a:off x="0" y="0"/>
          <a:ext cx="0" cy="0"/>
          <a:chOff x="0" y="0"/>
          <a:chExt cx="0" cy="0"/>
        </a:xfrm>
      </p:grpSpPr>
      <p:sp>
        <p:nvSpPr>
          <p:cNvPr id="175" name="Google Shape;17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8" name="Shape 178"/>
        <p:cNvGrpSpPr/>
        <p:nvPr/>
      </p:nvGrpSpPr>
      <p:grpSpPr>
        <a:xfrm>
          <a:off x="0" y="0"/>
          <a:ext cx="0" cy="0"/>
          <a:chOff x="0" y="0"/>
          <a:chExt cx="0" cy="0"/>
        </a:xfrm>
      </p:grpSpPr>
      <p:sp>
        <p:nvSpPr>
          <p:cNvPr id="179" name="Google Shape;179;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1" name="Google Shape;18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4" name="Shape 184"/>
        <p:cNvGrpSpPr/>
        <p:nvPr/>
      </p:nvGrpSpPr>
      <p:grpSpPr>
        <a:xfrm>
          <a:off x="0" y="0"/>
          <a:ext cx="0" cy="0"/>
          <a:chOff x="0" y="0"/>
          <a:chExt cx="0" cy="0"/>
        </a:xfrm>
      </p:grpSpPr>
      <p:sp>
        <p:nvSpPr>
          <p:cNvPr id="185" name="Google Shape;18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0" name="Shape 190"/>
        <p:cNvGrpSpPr/>
        <p:nvPr/>
      </p:nvGrpSpPr>
      <p:grpSpPr>
        <a:xfrm>
          <a:off x="0" y="0"/>
          <a:ext cx="0" cy="0"/>
          <a:chOff x="0" y="0"/>
          <a:chExt cx="0" cy="0"/>
        </a:xfrm>
      </p:grpSpPr>
      <p:sp>
        <p:nvSpPr>
          <p:cNvPr id="191" name="Google Shape;191;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3" name="Google Shape;19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96" name="Shape 196"/>
        <p:cNvGrpSpPr/>
        <p:nvPr/>
      </p:nvGrpSpPr>
      <p:grpSpPr>
        <a:xfrm>
          <a:off x="0" y="0"/>
          <a:ext cx="0" cy="0"/>
          <a:chOff x="0" y="0"/>
          <a:chExt cx="0" cy="0"/>
        </a:xfrm>
      </p:grpSpPr>
      <p:sp>
        <p:nvSpPr>
          <p:cNvPr id="197" name="Google Shape;19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03" name="Shape 203"/>
        <p:cNvGrpSpPr/>
        <p:nvPr/>
      </p:nvGrpSpPr>
      <p:grpSpPr>
        <a:xfrm>
          <a:off x="0" y="0"/>
          <a:ext cx="0" cy="0"/>
          <a:chOff x="0" y="0"/>
          <a:chExt cx="0" cy="0"/>
        </a:xfrm>
      </p:grpSpPr>
      <p:sp>
        <p:nvSpPr>
          <p:cNvPr id="204" name="Google Shape;204;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6" name="Google Shape;206;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8" name="Google Shape;208;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8" name="Google Shape;28;p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2" name="Shape 212"/>
        <p:cNvGrpSpPr/>
        <p:nvPr/>
      </p:nvGrpSpPr>
      <p:grpSpPr>
        <a:xfrm>
          <a:off x="0" y="0"/>
          <a:ext cx="0" cy="0"/>
          <a:chOff x="0" y="0"/>
          <a:chExt cx="0" cy="0"/>
        </a:xfrm>
      </p:grpSpPr>
      <p:sp>
        <p:nvSpPr>
          <p:cNvPr id="213" name="Google Shape;21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7" name="Shape 217"/>
        <p:cNvGrpSpPr/>
        <p:nvPr/>
      </p:nvGrpSpPr>
      <p:grpSpPr>
        <a:xfrm>
          <a:off x="0" y="0"/>
          <a:ext cx="0" cy="0"/>
          <a:chOff x="0" y="0"/>
          <a:chExt cx="0" cy="0"/>
        </a:xfrm>
      </p:grpSpPr>
      <p:sp>
        <p:nvSpPr>
          <p:cNvPr id="218" name="Google Shape;218;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20" name="Google Shape;220;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1" name="Google Shape;22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4" name="Shape 224"/>
        <p:cNvGrpSpPr/>
        <p:nvPr/>
      </p:nvGrpSpPr>
      <p:grpSpPr>
        <a:xfrm>
          <a:off x="0" y="0"/>
          <a:ext cx="0" cy="0"/>
          <a:chOff x="0" y="0"/>
          <a:chExt cx="0" cy="0"/>
        </a:xfrm>
      </p:grpSpPr>
      <p:sp>
        <p:nvSpPr>
          <p:cNvPr id="225" name="Google Shape;225;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7" name="Google Shape;227;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8" name="Google Shape;22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1" name="Shape 231"/>
        <p:cNvGrpSpPr/>
        <p:nvPr/>
      </p:nvGrpSpPr>
      <p:grpSpPr>
        <a:xfrm>
          <a:off x="0" y="0"/>
          <a:ext cx="0" cy="0"/>
          <a:chOff x="0" y="0"/>
          <a:chExt cx="0" cy="0"/>
        </a:xfrm>
      </p:grpSpPr>
      <p:sp>
        <p:nvSpPr>
          <p:cNvPr id="232" name="Google Shape;23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7" name="Shape 237"/>
        <p:cNvGrpSpPr/>
        <p:nvPr/>
      </p:nvGrpSpPr>
      <p:grpSpPr>
        <a:xfrm>
          <a:off x="0" y="0"/>
          <a:ext cx="0" cy="0"/>
          <a:chOff x="0" y="0"/>
          <a:chExt cx="0" cy="0"/>
        </a:xfrm>
      </p:grpSpPr>
      <p:sp>
        <p:nvSpPr>
          <p:cNvPr id="238" name="Google Shape;238;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9" name="Google Shape;239;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4" name="Google Shape;34;p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0" name="Google Shape;40;p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41" name="Google Shape;41;p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7" name="Google Shape;47;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8" name="Google Shape;48;p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9" name="Google Shape;49;p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50" name="Google Shape;50;p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1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6A8284"/>
            </a:gs>
            <a:gs pos="50000">
              <a:srgbClr val="99BDBF"/>
            </a:gs>
            <a:gs pos="100000">
              <a:srgbClr val="B8E2E5"/>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Arial"/>
                <a:ea typeface="Arial"/>
                <a:cs typeface="Arial"/>
                <a:sym typeface="Arial"/>
              </a:defRPr>
            </a:lvl1pPr>
            <a:lvl2pPr indent="0" lvl="1" marL="0" marR="0" rtl="0" algn="r">
              <a:spcBef>
                <a:spcPts val="0"/>
              </a:spcBef>
              <a:buNone/>
              <a:defRPr b="0" i="0" sz="1400" u="none" cap="none" strike="noStrike">
                <a:solidFill>
                  <a:schemeClr val="dk1"/>
                </a:solidFill>
                <a:latin typeface="Arial"/>
                <a:ea typeface="Arial"/>
                <a:cs typeface="Arial"/>
                <a:sym typeface="Arial"/>
              </a:defRPr>
            </a:lvl2pPr>
            <a:lvl3pPr indent="0" lvl="2" marL="0" marR="0" rtl="0" algn="r">
              <a:spcBef>
                <a:spcPts val="0"/>
              </a:spcBef>
              <a:buNone/>
              <a:defRPr b="0" i="0" sz="1400" u="none" cap="none" strike="noStrike">
                <a:solidFill>
                  <a:schemeClr val="dk1"/>
                </a:solidFill>
                <a:latin typeface="Arial"/>
                <a:ea typeface="Arial"/>
                <a:cs typeface="Arial"/>
                <a:sym typeface="Arial"/>
              </a:defRPr>
            </a:lvl3pPr>
            <a:lvl4pPr indent="0" lvl="3" marL="0" marR="0" rtl="0" algn="r">
              <a:spcBef>
                <a:spcPts val="0"/>
              </a:spcBef>
              <a:buNone/>
              <a:defRPr b="0" i="0" sz="1400" u="none" cap="none" strike="noStrike">
                <a:solidFill>
                  <a:schemeClr val="dk1"/>
                </a:solidFill>
                <a:latin typeface="Arial"/>
                <a:ea typeface="Arial"/>
                <a:cs typeface="Arial"/>
                <a:sym typeface="Arial"/>
              </a:defRPr>
            </a:lvl4pPr>
            <a:lvl5pPr indent="0" lvl="4" marL="0" marR="0" rtl="0" algn="r">
              <a:spcBef>
                <a:spcPts val="0"/>
              </a:spcBef>
              <a:buNone/>
              <a:defRPr b="0" i="0" sz="1400" u="none" cap="none" strike="noStrike">
                <a:solidFill>
                  <a:schemeClr val="dk1"/>
                </a:solidFill>
                <a:latin typeface="Arial"/>
                <a:ea typeface="Arial"/>
                <a:cs typeface="Arial"/>
                <a:sym typeface="Arial"/>
              </a:defRPr>
            </a:lvl5pPr>
            <a:lvl6pPr indent="0" lvl="5" marL="0" marR="0" rtl="0" algn="r">
              <a:spcBef>
                <a:spcPts val="0"/>
              </a:spcBef>
              <a:buNone/>
              <a:defRPr b="0" i="0" sz="1400" u="none" cap="none" strike="noStrike">
                <a:solidFill>
                  <a:schemeClr val="dk1"/>
                </a:solidFill>
                <a:latin typeface="Arial"/>
                <a:ea typeface="Arial"/>
                <a:cs typeface="Arial"/>
                <a:sym typeface="Arial"/>
              </a:defRPr>
            </a:lvl6pPr>
            <a:lvl7pPr indent="0" lvl="6" marL="0" marR="0" rtl="0" algn="r">
              <a:spcBef>
                <a:spcPts val="0"/>
              </a:spcBef>
              <a:buNone/>
              <a:defRPr b="0" i="0" sz="1400" u="none" cap="none" strike="noStrike">
                <a:solidFill>
                  <a:schemeClr val="dk1"/>
                </a:solidFill>
                <a:latin typeface="Arial"/>
                <a:ea typeface="Arial"/>
                <a:cs typeface="Arial"/>
                <a:sym typeface="Arial"/>
              </a:defRPr>
            </a:lvl7pPr>
            <a:lvl8pPr indent="0" lvl="7" marL="0" marR="0" rtl="0" algn="r">
              <a:spcBef>
                <a:spcPts val="0"/>
              </a:spcBef>
              <a:buNone/>
              <a:defRPr b="0" i="0" sz="1400" u="none" cap="none" strike="noStrike">
                <a:solidFill>
                  <a:schemeClr val="dk1"/>
                </a:solidFill>
                <a:latin typeface="Arial"/>
                <a:ea typeface="Arial"/>
                <a:cs typeface="Arial"/>
                <a:sym typeface="Arial"/>
              </a:defRPr>
            </a:lvl8pPr>
            <a:lvl9pPr indent="0" lvl="8" marL="0" marR="0" rt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6F9FC"/>
            </a:gs>
            <a:gs pos="74000">
              <a:srgbClr val="B3D1EC"/>
            </a:gs>
            <a:gs pos="83000">
              <a:srgbClr val="B3D1EC"/>
            </a:gs>
            <a:gs pos="100000">
              <a:srgbClr val="CCE0F2"/>
            </a:gs>
          </a:gsLst>
          <a:lin ang="5400000" scaled="0"/>
        </a:gradFill>
      </p:bgPr>
    </p:bg>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6" name="Google Shape;96;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8" name="Shape 168"/>
        <p:cNvGrpSpPr/>
        <p:nvPr/>
      </p:nvGrpSpPr>
      <p:grpSpPr>
        <a:xfrm>
          <a:off x="0" y="0"/>
          <a:ext cx="0" cy="0"/>
          <a:chOff x="0" y="0"/>
          <a:chExt cx="0" cy="0"/>
        </a:xfrm>
      </p:grpSpPr>
      <p:sp>
        <p:nvSpPr>
          <p:cNvPr id="169" name="Google Shape;1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Google Shape;170;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1" name="Google Shape;1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2" name="Google Shape;1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4.jpg"/><Relationship Id="rId6"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image" Target="../media/image23.png"/><Relationship Id="rId5" Type="http://schemas.openxmlformats.org/officeDocument/2006/relationships/image" Target="../media/image21.jpg"/><Relationship Id="rId6"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28.jpg"/><Relationship Id="rId5"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22.png"/><Relationship Id="rId5"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6.jpg"/><Relationship Id="rId7" Type="http://schemas.openxmlformats.org/officeDocument/2006/relationships/image" Target="../media/image3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1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7.jp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4.png"/><Relationship Id="rId4" Type="http://schemas.openxmlformats.org/officeDocument/2006/relationships/image" Target="../media/image40.png"/><Relationship Id="rId5"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6.jpg"/><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6.jpg"/><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pic>
        <p:nvPicPr>
          <p:cNvPr id="248" name="Google Shape;248;p3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9" name="Google Shape;249;p38"/>
          <p:cNvSpPr txBox="1"/>
          <p:nvPr/>
        </p:nvSpPr>
        <p:spPr>
          <a:xfrm>
            <a:off x="1658472" y="322104"/>
            <a:ext cx="8875059"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99"/>
                </a:solidFill>
                <a:latin typeface="Arial"/>
                <a:ea typeface="Arial"/>
                <a:cs typeface="Arial"/>
                <a:sym typeface="Arial"/>
              </a:rPr>
              <a:t>Environmental Management and Permitting</a:t>
            </a:r>
            <a:endParaRPr/>
          </a:p>
          <a:p>
            <a:pPr indent="0" lvl="0" marL="0" marR="0" rtl="0" algn="ctr">
              <a:spcBef>
                <a:spcPts val="0"/>
              </a:spcBef>
              <a:spcAft>
                <a:spcPts val="0"/>
              </a:spcAft>
              <a:buNone/>
            </a:pPr>
            <a:r>
              <a:rPr b="1" i="0" lang="en-US" sz="2800" u="none" cap="none" strike="noStrike">
                <a:solidFill>
                  <a:srgbClr val="FFFF99"/>
                </a:solidFill>
                <a:latin typeface="Arial"/>
                <a:ea typeface="Arial"/>
                <a:cs typeface="Arial"/>
                <a:sym typeface="Arial"/>
              </a:rPr>
              <a:t>ENVE 644:</a:t>
            </a:r>
            <a:endParaRPr/>
          </a:p>
        </p:txBody>
      </p:sp>
      <p:sp>
        <p:nvSpPr>
          <p:cNvPr id="250" name="Google Shape;250;p38"/>
          <p:cNvSpPr txBox="1"/>
          <p:nvPr/>
        </p:nvSpPr>
        <p:spPr>
          <a:xfrm>
            <a:off x="1367500" y="2175809"/>
            <a:ext cx="9457001" cy="132343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CFFFF"/>
              </a:buClr>
              <a:buSzPts val="4000"/>
              <a:buFont typeface="Arial"/>
              <a:buNone/>
            </a:pPr>
            <a:r>
              <a:rPr b="1" i="0" lang="en-US" sz="4000" u="none" cap="none" strike="noStrike">
                <a:solidFill>
                  <a:srgbClr val="CCFFFF"/>
                </a:solidFill>
                <a:latin typeface="Arial"/>
                <a:ea typeface="Arial"/>
                <a:cs typeface="Arial"/>
                <a:sym typeface="Arial"/>
              </a:rPr>
              <a:t>U.S. Fish and Wildlife Service’s</a:t>
            </a:r>
            <a:endParaRPr/>
          </a:p>
          <a:p>
            <a:pPr indent="0" lvl="0" marL="0" marR="0" rtl="0" algn="ctr">
              <a:lnSpc>
                <a:spcPct val="100000"/>
              </a:lnSpc>
              <a:spcBef>
                <a:spcPts val="0"/>
              </a:spcBef>
              <a:spcAft>
                <a:spcPts val="0"/>
              </a:spcAft>
              <a:buClr>
                <a:srgbClr val="CCFFFF"/>
              </a:buClr>
              <a:buSzPts val="4000"/>
              <a:buFont typeface="Arial"/>
              <a:buNone/>
            </a:pPr>
            <a:r>
              <a:rPr b="1" i="0" lang="en-US" sz="4000" u="none" cap="none" strike="noStrike">
                <a:solidFill>
                  <a:srgbClr val="CCFFFF"/>
                </a:solidFill>
                <a:latin typeface="Arial"/>
                <a:ea typeface="Arial"/>
                <a:cs typeface="Arial"/>
                <a:sym typeface="Arial"/>
              </a:rPr>
              <a:t>Environmental Review and Permitting</a:t>
            </a:r>
            <a:endParaRPr b="1" i="0" sz="4000" u="none" cap="none" strike="noStrike">
              <a:solidFill>
                <a:srgbClr val="CCFFFF"/>
              </a:solidFill>
              <a:latin typeface="Arial"/>
              <a:ea typeface="Arial"/>
              <a:cs typeface="Arial"/>
              <a:sym typeface="Arial"/>
            </a:endParaRPr>
          </a:p>
        </p:txBody>
      </p:sp>
      <p:sp>
        <p:nvSpPr>
          <p:cNvPr id="251" name="Google Shape;251;p38"/>
          <p:cNvSpPr/>
          <p:nvPr/>
        </p:nvSpPr>
        <p:spPr>
          <a:xfrm>
            <a:off x="3810000" y="4831515"/>
            <a:ext cx="4572000" cy="19759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8F8F8"/>
              </a:buClr>
              <a:buSzPts val="1800"/>
              <a:buFont typeface="Arial"/>
              <a:buNone/>
            </a:pPr>
            <a:r>
              <a:rPr b="1" i="0" lang="en-US" sz="1800" u="none" cap="none" strike="noStrike">
                <a:solidFill>
                  <a:srgbClr val="F8F8F8"/>
                </a:solidFill>
                <a:latin typeface="Arial"/>
                <a:ea typeface="Arial"/>
                <a:cs typeface="Arial"/>
                <a:sym typeface="Arial"/>
              </a:rPr>
              <a:t>Bob Henszey</a:t>
            </a:r>
            <a:endParaRPr/>
          </a:p>
          <a:p>
            <a:pPr indent="0" lvl="0" marL="0" marR="0" rtl="0" algn="ctr">
              <a:lnSpc>
                <a:spcPct val="100000"/>
              </a:lnSpc>
              <a:spcBef>
                <a:spcPts val="360"/>
              </a:spcBef>
              <a:spcAft>
                <a:spcPts val="0"/>
              </a:spcAft>
              <a:buClr>
                <a:srgbClr val="F8F8F8"/>
              </a:buClr>
              <a:buSzPts val="1800"/>
              <a:buFont typeface="Arial"/>
              <a:buNone/>
            </a:pPr>
            <a:r>
              <a:rPr b="1" i="0" lang="en-US" sz="1800" u="none" cap="none" strike="noStrike">
                <a:solidFill>
                  <a:srgbClr val="F8F8F8"/>
                </a:solidFill>
                <a:latin typeface="Arial"/>
                <a:ea typeface="Arial"/>
                <a:cs typeface="Arial"/>
                <a:sym typeface="Arial"/>
              </a:rPr>
              <a:t>U.S. Fish and Wildlife Service</a:t>
            </a:r>
            <a:endParaRPr/>
          </a:p>
          <a:p>
            <a:pPr indent="0" lvl="0" marL="0" marR="0" rtl="0" algn="ctr">
              <a:lnSpc>
                <a:spcPct val="100000"/>
              </a:lnSpc>
              <a:spcBef>
                <a:spcPts val="360"/>
              </a:spcBef>
              <a:spcAft>
                <a:spcPts val="0"/>
              </a:spcAft>
              <a:buClr>
                <a:srgbClr val="F8F8F8"/>
              </a:buClr>
              <a:buSzPts val="1800"/>
              <a:buFont typeface="Arial"/>
              <a:buNone/>
            </a:pPr>
            <a:r>
              <a:rPr b="1" i="0" lang="en-US" sz="1800" u="none" cap="none" strike="noStrike">
                <a:solidFill>
                  <a:srgbClr val="F8F8F8"/>
                </a:solidFill>
                <a:latin typeface="Arial"/>
                <a:ea typeface="Arial"/>
                <a:cs typeface="Arial"/>
                <a:sym typeface="Arial"/>
              </a:rPr>
              <a:t>Conservation Planning Assistance</a:t>
            </a:r>
            <a:endParaRPr b="1" i="0" sz="1800" u="none" cap="none" strike="noStrike">
              <a:solidFill>
                <a:srgbClr val="F8F8F8"/>
              </a:solidFill>
              <a:latin typeface="Arial"/>
              <a:ea typeface="Arial"/>
              <a:cs typeface="Arial"/>
              <a:sym typeface="Arial"/>
            </a:endParaRPr>
          </a:p>
          <a:p>
            <a:pPr indent="0" lvl="0" marL="0" marR="0" rtl="0" algn="ctr">
              <a:lnSpc>
                <a:spcPct val="100000"/>
              </a:lnSpc>
              <a:spcBef>
                <a:spcPts val="360"/>
              </a:spcBef>
              <a:spcAft>
                <a:spcPts val="0"/>
              </a:spcAft>
              <a:buClr>
                <a:srgbClr val="F8F8F8"/>
              </a:buClr>
              <a:buSzPts val="1800"/>
              <a:buFont typeface="Arial"/>
              <a:buNone/>
            </a:pPr>
            <a:r>
              <a:rPr b="1" i="0" lang="en-US" sz="1800" u="none" cap="none" strike="noStrike">
                <a:solidFill>
                  <a:srgbClr val="F8F8F8"/>
                </a:solidFill>
                <a:latin typeface="Arial"/>
                <a:ea typeface="Arial"/>
                <a:cs typeface="Arial"/>
                <a:sym typeface="Arial"/>
              </a:rPr>
              <a:t>bob_henszey@fws.gov</a:t>
            </a:r>
            <a:endParaRPr/>
          </a:p>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rgbClr val="F8F8F8"/>
              </a:solidFill>
              <a:latin typeface="Arial"/>
              <a:ea typeface="Arial"/>
              <a:cs typeface="Arial"/>
              <a:sym typeface="Arial"/>
            </a:endParaRPr>
          </a:p>
          <a:p>
            <a:pPr indent="0" lvl="0" marL="0" marR="0" rtl="0" algn="ctr">
              <a:lnSpc>
                <a:spcPct val="100000"/>
              </a:lnSpc>
              <a:spcBef>
                <a:spcPts val="0"/>
              </a:spcBef>
              <a:spcAft>
                <a:spcPts val="0"/>
              </a:spcAft>
              <a:buClr>
                <a:srgbClr val="F8F8F8"/>
              </a:buClr>
              <a:buSzPts val="1800"/>
              <a:buFont typeface="Arial"/>
              <a:buNone/>
            </a:pPr>
            <a:r>
              <a:rPr b="1" i="0" lang="en-US" sz="1800" u="none" cap="none" strike="noStrike">
                <a:solidFill>
                  <a:srgbClr val="F8F8F8"/>
                </a:solidFill>
                <a:latin typeface="Arial"/>
                <a:ea typeface="Arial"/>
                <a:cs typeface="Arial"/>
                <a:sym typeface="Arial"/>
              </a:rPr>
              <a:t>April 1, 2020</a:t>
            </a:r>
            <a:endParaRPr/>
          </a:p>
        </p:txBody>
      </p:sp>
      <p:sp>
        <p:nvSpPr>
          <p:cNvPr id="252" name="Google Shape;252;p38"/>
          <p:cNvSpPr txBox="1"/>
          <p:nvPr/>
        </p:nvSpPr>
        <p:spPr>
          <a:xfrm>
            <a:off x="10062506" y="6211669"/>
            <a:ext cx="2129494"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2F2F2"/>
              </a:buClr>
              <a:buSzPts val="1800"/>
              <a:buFont typeface="Calibri"/>
              <a:buNone/>
            </a:pPr>
            <a:r>
              <a:rPr b="0" i="0" lang="en-US" sz="1800" u="none" cap="none" strike="noStrike">
                <a:solidFill>
                  <a:srgbClr val="F2F2F2"/>
                </a:solidFill>
                <a:latin typeface="Calibri"/>
                <a:ea typeface="Calibri"/>
                <a:cs typeface="Calibri"/>
                <a:sym typeface="Calibri"/>
              </a:rPr>
              <a:t>Alberta Gas Pipeline </a:t>
            </a:r>
            <a:endParaRPr/>
          </a:p>
          <a:p>
            <a:pPr indent="0" lvl="0" marL="0" marR="0" rtl="0" algn="ctr">
              <a:lnSpc>
                <a:spcPct val="100000"/>
              </a:lnSpc>
              <a:spcBef>
                <a:spcPts val="0"/>
              </a:spcBef>
              <a:spcAft>
                <a:spcPts val="0"/>
              </a:spcAft>
              <a:buClr>
                <a:srgbClr val="F2F2F2"/>
              </a:buClr>
              <a:buSzPts val="1800"/>
              <a:buFont typeface="Calibri"/>
              <a:buNone/>
            </a:pPr>
            <a:r>
              <a:rPr b="0" i="0" lang="en-US" sz="1800" u="none" cap="none" strike="noStrike">
                <a:solidFill>
                  <a:srgbClr val="F2F2F2"/>
                </a:solidFill>
                <a:latin typeface="Calibri"/>
                <a:ea typeface="Calibri"/>
                <a:cs typeface="Calibri"/>
                <a:sym typeface="Calibri"/>
              </a:rPr>
              <a:t>February 2012</a:t>
            </a:r>
            <a:endParaRPr/>
          </a:p>
        </p:txBody>
      </p:sp>
      <p:pic>
        <p:nvPicPr>
          <p:cNvPr id="253" name="Google Shape;253;p38"/>
          <p:cNvPicPr preferRelativeResize="0"/>
          <p:nvPr/>
        </p:nvPicPr>
        <p:blipFill rotWithShape="1">
          <a:blip r:embed="rId4">
            <a:alphaModFix/>
          </a:blip>
          <a:srcRect b="0" l="0" r="0" t="0"/>
          <a:stretch/>
        </p:blipFill>
        <p:spPr>
          <a:xfrm>
            <a:off x="184119" y="5350213"/>
            <a:ext cx="1146048" cy="1371600"/>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375" name="Shape 375"/>
        <p:cNvGrpSpPr/>
        <p:nvPr/>
      </p:nvGrpSpPr>
      <p:grpSpPr>
        <a:xfrm>
          <a:off x="0" y="0"/>
          <a:ext cx="0" cy="0"/>
          <a:chOff x="0" y="0"/>
          <a:chExt cx="0" cy="0"/>
        </a:xfrm>
      </p:grpSpPr>
      <p:pic>
        <p:nvPicPr>
          <p:cNvPr id="376" name="Google Shape;376;p47"/>
          <p:cNvPicPr preferRelativeResize="0"/>
          <p:nvPr/>
        </p:nvPicPr>
        <p:blipFill rotWithShape="1">
          <a:blip r:embed="rId3">
            <a:alphaModFix/>
          </a:blip>
          <a:srcRect b="0" l="0" r="0" t="0"/>
          <a:stretch/>
        </p:blipFill>
        <p:spPr>
          <a:xfrm>
            <a:off x="3373496" y="5092082"/>
            <a:ext cx="2473556" cy="1645920"/>
          </a:xfrm>
          <a:prstGeom prst="rect">
            <a:avLst/>
          </a:prstGeom>
          <a:noFill/>
          <a:ln cap="flat" cmpd="sng" w="19050">
            <a:solidFill>
              <a:schemeClr val="dk1"/>
            </a:solidFill>
            <a:prstDash val="solid"/>
            <a:round/>
            <a:headEnd len="sm" w="sm" type="none"/>
            <a:tailEnd len="sm" w="sm" type="none"/>
          </a:ln>
        </p:spPr>
      </p:pic>
      <p:pic>
        <p:nvPicPr>
          <p:cNvPr id="377" name="Google Shape;377;p47"/>
          <p:cNvPicPr preferRelativeResize="0"/>
          <p:nvPr/>
        </p:nvPicPr>
        <p:blipFill rotWithShape="1">
          <a:blip r:embed="rId4">
            <a:alphaModFix/>
          </a:blip>
          <a:srcRect b="0" l="0" r="0" t="0"/>
          <a:stretch/>
        </p:blipFill>
        <p:spPr>
          <a:xfrm>
            <a:off x="6527046" y="5099971"/>
            <a:ext cx="2120883" cy="1638031"/>
          </a:xfrm>
          <a:prstGeom prst="rect">
            <a:avLst/>
          </a:prstGeom>
          <a:noFill/>
          <a:ln cap="flat" cmpd="sng" w="19050">
            <a:solidFill>
              <a:schemeClr val="dk1"/>
            </a:solidFill>
            <a:prstDash val="solid"/>
            <a:round/>
            <a:headEnd len="sm" w="sm" type="none"/>
            <a:tailEnd len="sm" w="sm" type="none"/>
          </a:ln>
        </p:spPr>
      </p:pic>
      <p:pic>
        <p:nvPicPr>
          <p:cNvPr id="378" name="Google Shape;378;p47"/>
          <p:cNvPicPr preferRelativeResize="0"/>
          <p:nvPr/>
        </p:nvPicPr>
        <p:blipFill rotWithShape="1">
          <a:blip r:embed="rId5">
            <a:alphaModFix/>
          </a:blip>
          <a:srcRect b="0" l="0" r="0" t="0"/>
          <a:stretch/>
        </p:blipFill>
        <p:spPr>
          <a:xfrm>
            <a:off x="391403" y="5099971"/>
            <a:ext cx="2304590" cy="1640982"/>
          </a:xfrm>
          <a:prstGeom prst="rect">
            <a:avLst/>
          </a:prstGeom>
          <a:noFill/>
          <a:ln cap="flat" cmpd="sng" w="19050">
            <a:solidFill>
              <a:schemeClr val="dk1"/>
            </a:solidFill>
            <a:prstDash val="solid"/>
            <a:round/>
            <a:headEnd len="sm" w="sm" type="none"/>
            <a:tailEnd len="sm" w="sm" type="none"/>
          </a:ln>
        </p:spPr>
      </p:pic>
      <p:sp>
        <p:nvSpPr>
          <p:cNvPr id="379" name="Google Shape;379;p47"/>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Endangered Species Act of 1973 (ESA)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Section 7 Consultation</a:t>
            </a:r>
            <a:endParaRPr/>
          </a:p>
        </p:txBody>
      </p:sp>
      <p:sp>
        <p:nvSpPr>
          <p:cNvPr id="380" name="Google Shape;380;p47"/>
          <p:cNvSpPr txBox="1"/>
          <p:nvPr/>
        </p:nvSpPr>
        <p:spPr>
          <a:xfrm>
            <a:off x="3459224" y="6457415"/>
            <a:ext cx="230458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Polar Bear</a:t>
            </a:r>
            <a:endParaRPr b="1" i="0" sz="1600" u="none" cap="none" strike="noStrike">
              <a:solidFill>
                <a:srgbClr val="FFFF00"/>
              </a:solidFill>
              <a:latin typeface="Calibri"/>
              <a:ea typeface="Calibri"/>
              <a:cs typeface="Calibri"/>
              <a:sym typeface="Calibri"/>
            </a:endParaRPr>
          </a:p>
        </p:txBody>
      </p:sp>
      <p:sp>
        <p:nvSpPr>
          <p:cNvPr id="381" name="Google Shape;381;p47"/>
          <p:cNvSpPr txBox="1"/>
          <p:nvPr/>
        </p:nvSpPr>
        <p:spPr>
          <a:xfrm>
            <a:off x="6527044" y="6413295"/>
            <a:ext cx="212088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Steller’s Eider</a:t>
            </a:r>
            <a:endParaRPr b="1" i="0" sz="1600" u="none" cap="none" strike="noStrike">
              <a:solidFill>
                <a:srgbClr val="FFFF00"/>
              </a:solidFill>
              <a:latin typeface="Calibri"/>
              <a:ea typeface="Calibri"/>
              <a:cs typeface="Calibri"/>
              <a:sym typeface="Calibri"/>
            </a:endParaRPr>
          </a:p>
        </p:txBody>
      </p:sp>
      <p:sp>
        <p:nvSpPr>
          <p:cNvPr id="382" name="Google Shape;382;p47"/>
          <p:cNvSpPr/>
          <p:nvPr/>
        </p:nvSpPr>
        <p:spPr>
          <a:xfrm>
            <a:off x="211984" y="1569482"/>
            <a:ext cx="11689503" cy="233910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Under section 7, </a:t>
            </a:r>
            <a:r>
              <a:rPr b="1" i="0" lang="en-US" sz="2100" u="none" cap="none" strike="noStrike">
                <a:solidFill>
                  <a:schemeClr val="lt1"/>
                </a:solidFill>
                <a:latin typeface="Arial"/>
                <a:ea typeface="Arial"/>
                <a:cs typeface="Arial"/>
                <a:sym typeface="Arial"/>
              </a:rPr>
              <a:t>Federal agencies must consult </a:t>
            </a:r>
            <a:r>
              <a:rPr b="1" i="0" lang="en-US" sz="2100" u="none" cap="none" strike="noStrike">
                <a:solidFill>
                  <a:srgbClr val="FFFF00"/>
                </a:solidFill>
                <a:latin typeface="Arial"/>
                <a:ea typeface="Arial"/>
                <a:cs typeface="Arial"/>
                <a:sym typeface="Arial"/>
              </a:rPr>
              <a:t>with USFWS </a:t>
            </a:r>
            <a:r>
              <a:rPr b="1" i="0" lang="en-US" sz="2100" u="none" cap="none" strike="noStrike">
                <a:solidFill>
                  <a:schemeClr val="lt1"/>
                </a:solidFill>
                <a:latin typeface="Arial"/>
                <a:ea typeface="Arial"/>
                <a:cs typeface="Arial"/>
                <a:sym typeface="Arial"/>
              </a:rPr>
              <a:t>to ensure</a:t>
            </a:r>
            <a:r>
              <a:rPr b="1" i="0" lang="en-US" sz="2100" u="none" cap="none" strike="noStrike">
                <a:solidFill>
                  <a:srgbClr val="FFFF00"/>
                </a:solidFill>
                <a:latin typeface="Arial"/>
                <a:ea typeface="Arial"/>
                <a:cs typeface="Arial"/>
                <a:sym typeface="Arial"/>
              </a:rPr>
              <a:t> that agency actions are </a:t>
            </a:r>
            <a:r>
              <a:rPr b="1" i="0" lang="en-US" sz="2100" u="none" cap="none" strike="noStrike">
                <a:solidFill>
                  <a:schemeClr val="lt1"/>
                </a:solidFill>
                <a:latin typeface="Arial"/>
                <a:ea typeface="Arial"/>
                <a:cs typeface="Arial"/>
                <a:sym typeface="Arial"/>
              </a:rPr>
              <a:t>not likely to jeopardize the continued existence of a </a:t>
            </a:r>
            <a:r>
              <a:rPr b="1" i="0" lang="en-US" sz="2100" u="sng" cap="none" strike="noStrike">
                <a:solidFill>
                  <a:schemeClr val="lt1"/>
                </a:solidFill>
                <a:latin typeface="Arial"/>
                <a:ea typeface="Arial"/>
                <a:cs typeface="Arial"/>
                <a:sym typeface="Arial"/>
              </a:rPr>
              <a:t>listed species</a:t>
            </a:r>
            <a:r>
              <a:rPr b="1" i="0" lang="en-US" sz="2100" u="none" cap="none" strike="noStrike">
                <a:solidFill>
                  <a:schemeClr val="lt1"/>
                </a:solidFill>
                <a:latin typeface="Arial"/>
                <a:ea typeface="Arial"/>
                <a:cs typeface="Arial"/>
                <a:sym typeface="Arial"/>
              </a:rPr>
              <a:t> or </a:t>
            </a:r>
            <a:r>
              <a:rPr b="1" i="0" lang="en-US" sz="2100" u="none" cap="none" strike="noStrike">
                <a:solidFill>
                  <a:srgbClr val="FFFF00"/>
                </a:solidFill>
                <a:latin typeface="Arial"/>
                <a:ea typeface="Arial"/>
                <a:cs typeface="Arial"/>
                <a:sym typeface="Arial"/>
              </a:rPr>
              <a:t>destroy or adversely modify </a:t>
            </a:r>
            <a:r>
              <a:rPr b="1" i="0" lang="en-US" sz="2100" u="none" cap="none" strike="noStrike">
                <a:solidFill>
                  <a:schemeClr val="lt1"/>
                </a:solidFill>
                <a:latin typeface="Arial"/>
                <a:ea typeface="Arial"/>
                <a:cs typeface="Arial"/>
                <a:sym typeface="Arial"/>
              </a:rPr>
              <a:t>designated </a:t>
            </a:r>
            <a:r>
              <a:rPr b="1" i="0" lang="en-US" sz="2100" u="sng" cap="none" strike="noStrike">
                <a:solidFill>
                  <a:schemeClr val="lt1"/>
                </a:solidFill>
                <a:latin typeface="Arial"/>
                <a:ea typeface="Arial"/>
                <a:cs typeface="Arial"/>
                <a:sym typeface="Arial"/>
              </a:rPr>
              <a:t>critical habitat</a:t>
            </a:r>
            <a:r>
              <a:rPr b="1" i="0" lang="en-US" sz="2100" u="none" cap="none" strike="noStrike">
                <a:solidFill>
                  <a:schemeClr val="lt1"/>
                </a:solidFill>
                <a:latin typeface="Arial"/>
                <a:ea typeface="Arial"/>
                <a:cs typeface="Arial"/>
                <a:sym typeface="Arial"/>
              </a:rPr>
              <a:t>.</a:t>
            </a:r>
            <a:endParaRPr/>
          </a:p>
          <a:p>
            <a:pPr indent="-342900" lvl="0" marL="342900" marR="0" rtl="0" algn="l">
              <a:spcBef>
                <a:spcPts val="1200"/>
              </a:spcBef>
              <a:spcAft>
                <a:spcPts val="0"/>
              </a:spcAft>
              <a:buClr>
                <a:schemeClr val="lt1"/>
              </a:buClr>
              <a:buSzPts val="2100"/>
              <a:buFont typeface="Arial"/>
              <a:buChar char="•"/>
            </a:pPr>
            <a:r>
              <a:rPr b="1" i="0" lang="en-US" sz="2100" u="none" cap="none" strike="noStrike">
                <a:solidFill>
                  <a:schemeClr val="lt1"/>
                </a:solidFill>
                <a:latin typeface="Arial"/>
                <a:ea typeface="Arial"/>
                <a:cs typeface="Arial"/>
                <a:sym typeface="Arial"/>
              </a:rPr>
              <a:t>Private individuals</a:t>
            </a:r>
            <a:r>
              <a:rPr b="1" i="0" lang="en-US" sz="2100" u="none" cap="none" strike="noStrike">
                <a:solidFill>
                  <a:srgbClr val="FFFF00"/>
                </a:solidFill>
                <a:latin typeface="Arial"/>
                <a:ea typeface="Arial"/>
                <a:cs typeface="Arial"/>
                <a:sym typeface="Arial"/>
              </a:rPr>
              <a:t> are affected by section 7 </a:t>
            </a:r>
            <a:r>
              <a:rPr b="1" i="0" lang="en-US" sz="2100" u="none" cap="none" strike="noStrike">
                <a:solidFill>
                  <a:schemeClr val="lt1"/>
                </a:solidFill>
                <a:latin typeface="Arial"/>
                <a:ea typeface="Arial"/>
                <a:cs typeface="Arial"/>
                <a:sym typeface="Arial"/>
              </a:rPr>
              <a:t>only when </a:t>
            </a:r>
            <a:r>
              <a:rPr b="1" i="0" lang="en-US" sz="2100" u="none" cap="none" strike="noStrike">
                <a:solidFill>
                  <a:srgbClr val="FFFF00"/>
                </a:solidFill>
                <a:latin typeface="Arial"/>
                <a:ea typeface="Arial"/>
                <a:cs typeface="Arial"/>
                <a:sym typeface="Arial"/>
              </a:rPr>
              <a:t>there is a </a:t>
            </a:r>
            <a:r>
              <a:rPr b="1" i="0" lang="en-US" sz="2100" u="none" cap="none" strike="noStrike">
                <a:solidFill>
                  <a:schemeClr val="lt1"/>
                </a:solidFill>
                <a:latin typeface="Arial"/>
                <a:ea typeface="Arial"/>
                <a:cs typeface="Arial"/>
                <a:sym typeface="Arial"/>
              </a:rPr>
              <a:t>federal nexus</a:t>
            </a:r>
            <a:r>
              <a:rPr b="1" i="0" lang="en-US" sz="2100" u="none" cap="none" strike="noStrike">
                <a:solidFill>
                  <a:srgbClr val="FFFF00"/>
                </a:solidFill>
                <a:latin typeface="Arial"/>
                <a:ea typeface="Arial"/>
                <a:cs typeface="Arial"/>
                <a:sym typeface="Arial"/>
              </a:rPr>
              <a:t>, e.g., they are receiving a Federal permit or funding.</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Two consultation processes:  </a:t>
            </a:r>
            <a:r>
              <a:rPr b="1" i="0" lang="en-US" sz="2100" u="none" cap="none" strike="noStrike">
                <a:solidFill>
                  <a:schemeClr val="lt1"/>
                </a:solidFill>
                <a:latin typeface="Arial"/>
                <a:ea typeface="Arial"/>
                <a:cs typeface="Arial"/>
                <a:sym typeface="Arial"/>
              </a:rPr>
              <a:t>Informal</a:t>
            </a:r>
            <a:r>
              <a:rPr b="1" i="0" lang="en-US" sz="2100" u="none" cap="none" strike="noStrike">
                <a:solidFill>
                  <a:srgbClr val="FFFF00"/>
                </a:solidFill>
                <a:latin typeface="Arial"/>
                <a:ea typeface="Arial"/>
                <a:cs typeface="Arial"/>
                <a:sym typeface="Arial"/>
              </a:rPr>
              <a:t> and </a:t>
            </a:r>
            <a:r>
              <a:rPr b="1" i="0" lang="en-US" sz="2100" u="none" cap="none" strike="noStrike">
                <a:solidFill>
                  <a:schemeClr val="lt1"/>
                </a:solidFill>
                <a:latin typeface="Arial"/>
                <a:ea typeface="Arial"/>
                <a:cs typeface="Arial"/>
                <a:sym typeface="Arial"/>
              </a:rPr>
              <a:t>Formal</a:t>
            </a:r>
            <a:r>
              <a:rPr b="1" i="0" lang="en-US" sz="2100" u="none" cap="none" strike="noStrike">
                <a:solidFill>
                  <a:srgbClr val="FFFF00"/>
                </a:solidFill>
                <a:latin typeface="Arial"/>
                <a:ea typeface="Arial"/>
                <a:cs typeface="Arial"/>
                <a:sym typeface="Arial"/>
              </a:rPr>
              <a:t> Consultation</a:t>
            </a:r>
            <a:endParaRPr/>
          </a:p>
        </p:txBody>
      </p:sp>
      <p:sp>
        <p:nvSpPr>
          <p:cNvPr id="383" name="Google Shape;383;p47"/>
          <p:cNvSpPr txBox="1"/>
          <p:nvPr/>
        </p:nvSpPr>
        <p:spPr>
          <a:xfrm>
            <a:off x="391398" y="6399448"/>
            <a:ext cx="2304591"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Northern Sea Otter</a:t>
            </a:r>
            <a:endParaRPr b="1" i="0" sz="1600" u="none" cap="none" strike="noStrike">
              <a:solidFill>
                <a:srgbClr val="FFFF00"/>
              </a:solidFill>
              <a:latin typeface="Calibri"/>
              <a:ea typeface="Calibri"/>
              <a:cs typeface="Calibri"/>
              <a:sym typeface="Calibri"/>
            </a:endParaRPr>
          </a:p>
        </p:txBody>
      </p:sp>
      <p:pic>
        <p:nvPicPr>
          <p:cNvPr id="384" name="Google Shape;384;p47"/>
          <p:cNvPicPr preferRelativeResize="0"/>
          <p:nvPr/>
        </p:nvPicPr>
        <p:blipFill rotWithShape="1">
          <a:blip r:embed="rId6">
            <a:alphaModFix/>
          </a:blip>
          <a:srcRect b="0" l="0" r="0" t="0"/>
          <a:stretch/>
        </p:blipFill>
        <p:spPr>
          <a:xfrm>
            <a:off x="9411162" y="5099971"/>
            <a:ext cx="2304589" cy="1638032"/>
          </a:xfrm>
          <a:prstGeom prst="rect">
            <a:avLst/>
          </a:prstGeom>
          <a:noFill/>
          <a:ln cap="flat" cmpd="sng" w="19050">
            <a:solidFill>
              <a:schemeClr val="dk1"/>
            </a:solidFill>
            <a:prstDash val="solid"/>
            <a:round/>
            <a:headEnd len="sm" w="sm" type="none"/>
            <a:tailEnd len="sm" w="sm" type="none"/>
          </a:ln>
        </p:spPr>
      </p:pic>
      <p:sp>
        <p:nvSpPr>
          <p:cNvPr id="385" name="Google Shape;385;p47"/>
          <p:cNvSpPr txBox="1"/>
          <p:nvPr/>
        </p:nvSpPr>
        <p:spPr>
          <a:xfrm>
            <a:off x="9411157" y="6402399"/>
            <a:ext cx="230458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Spectacled Eider</a:t>
            </a:r>
            <a:endParaRPr b="1" i="0" sz="1600" u="none" cap="none" strike="noStrike">
              <a:solidFill>
                <a:srgbClr val="FFFF00"/>
              </a:solidFill>
              <a:latin typeface="Calibri"/>
              <a:ea typeface="Calibri"/>
              <a:cs typeface="Calibri"/>
              <a:sym typeface="Calibri"/>
            </a:endParaRPr>
          </a:p>
        </p:txBody>
      </p:sp>
      <p:sp>
        <p:nvSpPr>
          <p:cNvPr id="386" name="Google Shape;386;p47"/>
          <p:cNvSpPr/>
          <p:nvPr/>
        </p:nvSpPr>
        <p:spPr>
          <a:xfrm>
            <a:off x="211983" y="4606673"/>
            <a:ext cx="1168950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Alaska’s Listed </a:t>
            </a:r>
            <a:r>
              <a:rPr b="1" i="0" lang="en-US" sz="2400" u="sng" cap="none" strike="noStrike">
                <a:solidFill>
                  <a:srgbClr val="FFFF00"/>
                </a:solidFill>
                <a:latin typeface="Arial"/>
                <a:ea typeface="Arial"/>
                <a:cs typeface="Arial"/>
                <a:sym typeface="Arial"/>
              </a:rPr>
              <a:t>Threatened</a:t>
            </a:r>
            <a:r>
              <a:rPr b="1" i="0" lang="en-US" sz="2400" u="none" cap="none" strike="noStrike">
                <a:solidFill>
                  <a:srgbClr val="FFFF00"/>
                </a:solidFill>
                <a:latin typeface="Arial"/>
                <a:ea typeface="Arial"/>
                <a:cs typeface="Arial"/>
                <a:sym typeface="Arial"/>
              </a:rPr>
              <a:t> Species </a:t>
            </a:r>
            <a:r>
              <a:rPr b="1" i="0" lang="en-US" sz="2100" u="none" cap="none" strike="noStrike">
                <a:solidFill>
                  <a:srgbClr val="FFFF00"/>
                </a:solidFill>
                <a:latin typeface="Arial"/>
                <a:ea typeface="Arial"/>
                <a:cs typeface="Arial"/>
                <a:sym typeface="Arial"/>
              </a:rPr>
              <a:t>(each has designated critical habitat)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391" name="Shape 391"/>
        <p:cNvGrpSpPr/>
        <p:nvPr/>
      </p:nvGrpSpPr>
      <p:grpSpPr>
        <a:xfrm>
          <a:off x="0" y="0"/>
          <a:ext cx="0" cy="0"/>
          <a:chOff x="0" y="0"/>
          <a:chExt cx="0" cy="0"/>
        </a:xfrm>
      </p:grpSpPr>
      <p:pic>
        <p:nvPicPr>
          <p:cNvPr id="392" name="Google Shape;392;p48"/>
          <p:cNvPicPr preferRelativeResize="0"/>
          <p:nvPr/>
        </p:nvPicPr>
        <p:blipFill rotWithShape="1">
          <a:blip r:embed="rId3">
            <a:alphaModFix/>
          </a:blip>
          <a:srcRect b="0" l="0" r="0" t="0"/>
          <a:stretch/>
        </p:blipFill>
        <p:spPr>
          <a:xfrm>
            <a:off x="421506" y="5068338"/>
            <a:ext cx="2244373" cy="1636776"/>
          </a:xfrm>
          <a:prstGeom prst="rect">
            <a:avLst/>
          </a:prstGeom>
          <a:noFill/>
          <a:ln cap="flat" cmpd="sng" w="19050">
            <a:solidFill>
              <a:schemeClr val="dk1"/>
            </a:solidFill>
            <a:prstDash val="solid"/>
            <a:round/>
            <a:headEnd len="sm" w="sm" type="none"/>
            <a:tailEnd len="sm" w="sm" type="none"/>
          </a:ln>
        </p:spPr>
      </p:pic>
      <p:pic>
        <p:nvPicPr>
          <p:cNvPr id="393" name="Google Shape;393;p48"/>
          <p:cNvPicPr preferRelativeResize="0"/>
          <p:nvPr/>
        </p:nvPicPr>
        <p:blipFill rotWithShape="1">
          <a:blip r:embed="rId4">
            <a:alphaModFix/>
          </a:blip>
          <a:srcRect b="0" l="0" r="0" t="0"/>
          <a:stretch/>
        </p:blipFill>
        <p:spPr>
          <a:xfrm>
            <a:off x="6485689" y="5068338"/>
            <a:ext cx="2251460" cy="1636776"/>
          </a:xfrm>
          <a:prstGeom prst="rect">
            <a:avLst/>
          </a:prstGeom>
          <a:noFill/>
          <a:ln cap="flat" cmpd="sng" w="19050">
            <a:solidFill>
              <a:schemeClr val="dk1"/>
            </a:solidFill>
            <a:prstDash val="solid"/>
            <a:round/>
            <a:headEnd len="sm" w="sm" type="none"/>
            <a:tailEnd len="sm" w="sm" type="none"/>
          </a:ln>
        </p:spPr>
      </p:pic>
      <p:pic>
        <p:nvPicPr>
          <p:cNvPr id="394" name="Google Shape;394;p48"/>
          <p:cNvPicPr preferRelativeResize="0"/>
          <p:nvPr/>
        </p:nvPicPr>
        <p:blipFill rotWithShape="1">
          <a:blip r:embed="rId5">
            <a:alphaModFix/>
          </a:blip>
          <a:srcRect b="0" l="0" r="0" t="0"/>
          <a:stretch/>
        </p:blipFill>
        <p:spPr>
          <a:xfrm>
            <a:off x="3397036" y="5068338"/>
            <a:ext cx="2357496" cy="1636776"/>
          </a:xfrm>
          <a:prstGeom prst="rect">
            <a:avLst/>
          </a:prstGeom>
          <a:noFill/>
          <a:ln cap="flat" cmpd="sng" w="19050">
            <a:solidFill>
              <a:schemeClr val="dk1"/>
            </a:solidFill>
            <a:prstDash val="solid"/>
            <a:round/>
            <a:headEnd len="sm" w="sm" type="none"/>
            <a:tailEnd len="sm" w="sm" type="none"/>
          </a:ln>
        </p:spPr>
      </p:pic>
      <p:pic>
        <p:nvPicPr>
          <p:cNvPr id="395" name="Google Shape;395;p48"/>
          <p:cNvPicPr preferRelativeResize="0"/>
          <p:nvPr/>
        </p:nvPicPr>
        <p:blipFill rotWithShape="1">
          <a:blip r:embed="rId6">
            <a:alphaModFix/>
          </a:blip>
          <a:srcRect b="0" l="0" r="0" t="0"/>
          <a:stretch/>
        </p:blipFill>
        <p:spPr>
          <a:xfrm>
            <a:off x="9468305" y="5068338"/>
            <a:ext cx="2247443" cy="1637423"/>
          </a:xfrm>
          <a:prstGeom prst="rect">
            <a:avLst/>
          </a:prstGeom>
          <a:noFill/>
          <a:ln cap="flat" cmpd="sng" w="19050">
            <a:solidFill>
              <a:schemeClr val="dk1"/>
            </a:solidFill>
            <a:prstDash val="solid"/>
            <a:round/>
            <a:headEnd len="sm" w="sm" type="none"/>
            <a:tailEnd len="sm" w="sm" type="none"/>
          </a:ln>
        </p:spPr>
      </p:pic>
      <p:sp>
        <p:nvSpPr>
          <p:cNvPr id="396" name="Google Shape;396;p48"/>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Endangered Species Act of 1973 (ESA)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Informal Consultation</a:t>
            </a:r>
            <a:endParaRPr/>
          </a:p>
        </p:txBody>
      </p:sp>
      <p:sp>
        <p:nvSpPr>
          <p:cNvPr id="397" name="Google Shape;397;p48"/>
          <p:cNvSpPr txBox="1"/>
          <p:nvPr/>
        </p:nvSpPr>
        <p:spPr>
          <a:xfrm>
            <a:off x="6485688" y="5910767"/>
            <a:ext cx="2247443"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Eskimo Curlew</a:t>
            </a:r>
            <a:endParaRPr/>
          </a:p>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 confirmed sightings since 1963)</a:t>
            </a:r>
            <a:endParaRPr/>
          </a:p>
        </p:txBody>
      </p:sp>
      <p:sp>
        <p:nvSpPr>
          <p:cNvPr id="398" name="Google Shape;398;p48"/>
          <p:cNvSpPr txBox="1"/>
          <p:nvPr/>
        </p:nvSpPr>
        <p:spPr>
          <a:xfrm>
            <a:off x="3397035" y="6372819"/>
            <a:ext cx="235749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Short-tailed Albatross</a:t>
            </a:r>
            <a:endParaRPr/>
          </a:p>
        </p:txBody>
      </p:sp>
      <p:sp>
        <p:nvSpPr>
          <p:cNvPr id="399" name="Google Shape;399;p48"/>
          <p:cNvSpPr/>
          <p:nvPr/>
        </p:nvSpPr>
        <p:spPr>
          <a:xfrm>
            <a:off x="211984" y="1612339"/>
            <a:ext cx="11689503" cy="266226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Consultation usually begins as an “informal” consultation.</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In the early stages of project planning, the Federal action agency (or designate) requests informal consultation. Discussions include which listed species occur in the proposed action area, and what effect the proposed action may have on those species.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If the </a:t>
            </a:r>
            <a:r>
              <a:rPr b="1" i="0" lang="en-US" sz="2100" u="sng" cap="none" strike="noStrike">
                <a:solidFill>
                  <a:srgbClr val="FFFF00"/>
                </a:solidFill>
                <a:latin typeface="Arial"/>
                <a:ea typeface="Arial"/>
                <a:cs typeface="Arial"/>
                <a:sym typeface="Arial"/>
              </a:rPr>
              <a:t>Federal action agency determines</a:t>
            </a:r>
            <a:r>
              <a:rPr b="1" i="0" lang="en-US" sz="2100" u="none" cap="none" strike="noStrike">
                <a:solidFill>
                  <a:srgbClr val="FFFF00"/>
                </a:solidFill>
                <a:latin typeface="Arial"/>
                <a:ea typeface="Arial"/>
                <a:cs typeface="Arial"/>
                <a:sym typeface="Arial"/>
              </a:rPr>
              <a:t> the proposed action </a:t>
            </a:r>
            <a:r>
              <a:rPr b="1" i="0" lang="en-US" sz="2100" u="none" cap="none" strike="noStrike">
                <a:solidFill>
                  <a:schemeClr val="lt1"/>
                </a:solidFill>
                <a:latin typeface="Arial"/>
                <a:ea typeface="Arial"/>
                <a:cs typeface="Arial"/>
                <a:sym typeface="Arial"/>
              </a:rPr>
              <a:t>is </a:t>
            </a:r>
            <a:r>
              <a:rPr b="1" i="0" lang="en-US" sz="2100" u="sng" cap="none" strike="noStrike">
                <a:solidFill>
                  <a:schemeClr val="lt1"/>
                </a:solidFill>
                <a:latin typeface="Arial"/>
                <a:ea typeface="Arial"/>
                <a:cs typeface="Arial"/>
                <a:sym typeface="Arial"/>
              </a:rPr>
              <a:t>not</a:t>
            </a:r>
            <a:r>
              <a:rPr b="1" i="0" lang="en-US" sz="2100" u="none" cap="none" strike="noStrike">
                <a:solidFill>
                  <a:schemeClr val="lt1"/>
                </a:solidFill>
                <a:latin typeface="Arial"/>
                <a:ea typeface="Arial"/>
                <a:cs typeface="Arial"/>
                <a:sym typeface="Arial"/>
              </a:rPr>
              <a:t> likely to affect</a:t>
            </a:r>
            <a:r>
              <a:rPr b="1" i="0" lang="en-US" sz="2100" u="none" cap="none" strike="noStrike">
                <a:solidFill>
                  <a:srgbClr val="FFFF00"/>
                </a:solidFill>
                <a:latin typeface="Arial"/>
                <a:ea typeface="Arial"/>
                <a:cs typeface="Arial"/>
                <a:sym typeface="Arial"/>
              </a:rPr>
              <a:t> any listed species in the project area, </a:t>
            </a:r>
            <a:r>
              <a:rPr b="1" i="0" lang="en-US" sz="2100" u="sng" cap="none" strike="noStrike">
                <a:solidFill>
                  <a:srgbClr val="FFFF00"/>
                </a:solidFill>
                <a:latin typeface="Arial"/>
                <a:ea typeface="Arial"/>
                <a:cs typeface="Arial"/>
                <a:sym typeface="Arial"/>
              </a:rPr>
              <a:t>and if the USFWS concurs</a:t>
            </a:r>
            <a:r>
              <a:rPr b="1" i="0" lang="en-US" sz="2100" u="none" cap="none" strike="noStrike">
                <a:solidFill>
                  <a:srgbClr val="FFFF00"/>
                </a:solidFill>
                <a:latin typeface="Arial"/>
                <a:ea typeface="Arial"/>
                <a:cs typeface="Arial"/>
                <a:sym typeface="Arial"/>
              </a:rPr>
              <a:t>, the informal consultation is complete and </a:t>
            </a:r>
            <a:r>
              <a:rPr b="1" i="0" lang="en-US" sz="2100" u="sng" cap="none" strike="noStrike">
                <a:solidFill>
                  <a:srgbClr val="FFFF00"/>
                </a:solidFill>
                <a:latin typeface="Arial"/>
                <a:ea typeface="Arial"/>
                <a:cs typeface="Arial"/>
                <a:sym typeface="Arial"/>
              </a:rPr>
              <a:t>the proposed project moves ahead</a:t>
            </a:r>
            <a:r>
              <a:rPr b="1" i="0" lang="en-US" sz="2100" u="none" cap="none" strike="noStrike">
                <a:solidFill>
                  <a:srgbClr val="FFFF00"/>
                </a:solidFill>
                <a:latin typeface="Arial"/>
                <a:ea typeface="Arial"/>
                <a:cs typeface="Arial"/>
                <a:sym typeface="Arial"/>
              </a:rPr>
              <a:t>.</a:t>
            </a:r>
            <a:endParaRPr/>
          </a:p>
        </p:txBody>
      </p:sp>
      <p:sp>
        <p:nvSpPr>
          <p:cNvPr id="400" name="Google Shape;400;p48"/>
          <p:cNvSpPr txBox="1"/>
          <p:nvPr/>
        </p:nvSpPr>
        <p:spPr>
          <a:xfrm>
            <a:off x="391398" y="6399448"/>
            <a:ext cx="2274481"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Aleutian Shield Fern</a:t>
            </a:r>
            <a:endParaRPr b="1" i="0" sz="1600" u="none" cap="none" strike="noStrike">
              <a:solidFill>
                <a:srgbClr val="FFFF00"/>
              </a:solidFill>
              <a:latin typeface="Calibri"/>
              <a:ea typeface="Calibri"/>
              <a:cs typeface="Calibri"/>
              <a:sym typeface="Calibri"/>
            </a:endParaRPr>
          </a:p>
        </p:txBody>
      </p:sp>
      <p:sp>
        <p:nvSpPr>
          <p:cNvPr id="401" name="Google Shape;401;p48"/>
          <p:cNvSpPr txBox="1"/>
          <p:nvPr/>
        </p:nvSpPr>
        <p:spPr>
          <a:xfrm>
            <a:off x="9397306" y="5934248"/>
            <a:ext cx="238944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Wood Bison</a:t>
            </a:r>
            <a:endParaRPr/>
          </a:p>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(nonessential experimental population)</a:t>
            </a:r>
            <a:endParaRPr/>
          </a:p>
        </p:txBody>
      </p:sp>
      <p:sp>
        <p:nvSpPr>
          <p:cNvPr id="402" name="Google Shape;402;p48"/>
          <p:cNvSpPr/>
          <p:nvPr/>
        </p:nvSpPr>
        <p:spPr>
          <a:xfrm>
            <a:off x="211983" y="4606673"/>
            <a:ext cx="1168950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Alaska’s Listed </a:t>
            </a:r>
            <a:r>
              <a:rPr b="1" i="0" lang="en-US" sz="2400" u="sng" cap="none" strike="noStrike">
                <a:solidFill>
                  <a:srgbClr val="FFFF00"/>
                </a:solidFill>
                <a:latin typeface="Arial"/>
                <a:ea typeface="Arial"/>
                <a:cs typeface="Arial"/>
                <a:sym typeface="Arial"/>
              </a:rPr>
              <a:t>Endangered</a:t>
            </a:r>
            <a:r>
              <a:rPr b="1" i="0" lang="en-US" sz="2400" u="none" cap="none" strike="noStrike">
                <a:solidFill>
                  <a:srgbClr val="FFFF00"/>
                </a:solidFill>
                <a:latin typeface="Arial"/>
                <a:ea typeface="Arial"/>
                <a:cs typeface="Arial"/>
                <a:sym typeface="Arial"/>
              </a:rPr>
              <a:t> Species </a:t>
            </a:r>
            <a:r>
              <a:rPr b="1" i="0" lang="en-US" sz="2100" u="none" cap="none" strike="noStrike">
                <a:solidFill>
                  <a:srgbClr val="FFFF00"/>
                </a:solidFill>
                <a:latin typeface="Arial"/>
                <a:ea typeface="Arial"/>
                <a:cs typeface="Arial"/>
                <a:sym typeface="Arial"/>
              </a:rPr>
              <a:t>(no designated critical habitat)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07" name="Shape 407"/>
        <p:cNvGrpSpPr/>
        <p:nvPr/>
      </p:nvGrpSpPr>
      <p:grpSpPr>
        <a:xfrm>
          <a:off x="0" y="0"/>
          <a:ext cx="0" cy="0"/>
          <a:chOff x="0" y="0"/>
          <a:chExt cx="0" cy="0"/>
        </a:xfrm>
      </p:grpSpPr>
      <p:sp>
        <p:nvSpPr>
          <p:cNvPr id="408" name="Google Shape;408;p49"/>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Endangered Species Act of 1973 (ESA)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Formal Consultation</a:t>
            </a:r>
            <a:endParaRPr/>
          </a:p>
        </p:txBody>
      </p:sp>
      <p:sp>
        <p:nvSpPr>
          <p:cNvPr id="409" name="Google Shape;409;p49"/>
          <p:cNvSpPr/>
          <p:nvPr/>
        </p:nvSpPr>
        <p:spPr>
          <a:xfrm>
            <a:off x="211984" y="1609344"/>
            <a:ext cx="11689503" cy="500136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When a Federal action agency determines its action is </a:t>
            </a:r>
            <a:r>
              <a:rPr b="1" i="0" lang="en-US" sz="2100" u="sng" cap="none" strike="noStrike">
                <a:solidFill>
                  <a:schemeClr val="lt1"/>
                </a:solidFill>
                <a:latin typeface="Arial"/>
                <a:ea typeface="Arial"/>
                <a:cs typeface="Arial"/>
                <a:sym typeface="Arial"/>
              </a:rPr>
              <a:t>likely to adversely affect</a:t>
            </a:r>
            <a:r>
              <a:rPr b="1" i="0" lang="en-US" sz="2100" u="none" cap="none" strike="noStrike">
                <a:solidFill>
                  <a:schemeClr val="lt1"/>
                </a:solidFill>
                <a:latin typeface="Arial"/>
                <a:ea typeface="Arial"/>
                <a:cs typeface="Arial"/>
                <a:sym typeface="Arial"/>
              </a:rPr>
              <a:t> </a:t>
            </a:r>
            <a:r>
              <a:rPr b="1" i="0" lang="en-US" sz="2100" u="none" cap="none" strike="noStrike">
                <a:solidFill>
                  <a:srgbClr val="FFFF00"/>
                </a:solidFill>
                <a:latin typeface="Arial"/>
                <a:ea typeface="Arial"/>
                <a:cs typeface="Arial"/>
                <a:sym typeface="Arial"/>
              </a:rPr>
              <a:t>a listed species or its critical habitat, it submits a request for formal consultation.</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During formal consultation, the USFWS and the action agency share information about the proposed project and the species and critical habitat(s) likely to be affected.</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USFWS has </a:t>
            </a:r>
            <a:r>
              <a:rPr b="1" i="0" lang="en-US" sz="2100" u="sng" cap="none" strike="noStrike">
                <a:solidFill>
                  <a:srgbClr val="FFFF00"/>
                </a:solidFill>
                <a:latin typeface="Arial"/>
                <a:ea typeface="Arial"/>
                <a:cs typeface="Arial"/>
                <a:sym typeface="Arial"/>
              </a:rPr>
              <a:t>90 days</a:t>
            </a:r>
            <a:r>
              <a:rPr b="1" i="0" lang="en-US" sz="2100" u="none" cap="none" strike="noStrike">
                <a:solidFill>
                  <a:srgbClr val="FFFF00"/>
                </a:solidFill>
                <a:latin typeface="Arial"/>
                <a:ea typeface="Arial"/>
                <a:cs typeface="Arial"/>
                <a:sym typeface="Arial"/>
              </a:rPr>
              <a:t> after receiving all pertinent information to determine whether the proposed activity will </a:t>
            </a:r>
            <a:r>
              <a:rPr b="1" i="0" lang="en-US" sz="2100" u="sng" cap="none" strike="noStrike">
                <a:solidFill>
                  <a:srgbClr val="FFFF00"/>
                </a:solidFill>
                <a:latin typeface="Arial"/>
                <a:ea typeface="Arial"/>
                <a:cs typeface="Arial"/>
                <a:sym typeface="Arial"/>
              </a:rPr>
              <a:t>jeopardize* the continued existence</a:t>
            </a:r>
            <a:r>
              <a:rPr b="1" i="0" lang="en-US" sz="2100" u="none" cap="none" strike="noStrike">
                <a:solidFill>
                  <a:srgbClr val="FFFF00"/>
                </a:solidFill>
                <a:latin typeface="Arial"/>
                <a:ea typeface="Arial"/>
                <a:cs typeface="Arial"/>
                <a:sym typeface="Arial"/>
              </a:rPr>
              <a:t> of a listed species or </a:t>
            </a:r>
            <a:r>
              <a:rPr b="1" i="0" lang="en-US" sz="2100" u="sng" cap="none" strike="noStrike">
                <a:solidFill>
                  <a:srgbClr val="FFFF00"/>
                </a:solidFill>
                <a:latin typeface="Arial"/>
                <a:ea typeface="Arial"/>
                <a:cs typeface="Arial"/>
                <a:sym typeface="Arial"/>
              </a:rPr>
              <a:t>destroy/adversely modify its critical habitat</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USFWS then has </a:t>
            </a:r>
            <a:r>
              <a:rPr b="1" i="0" lang="en-US" sz="2100" u="sng" cap="none" strike="noStrike">
                <a:solidFill>
                  <a:srgbClr val="FFFF00"/>
                </a:solidFill>
                <a:latin typeface="Arial"/>
                <a:ea typeface="Arial"/>
                <a:cs typeface="Arial"/>
                <a:sym typeface="Arial"/>
              </a:rPr>
              <a:t>45 days</a:t>
            </a:r>
            <a:r>
              <a:rPr b="1" i="0" lang="en-US" sz="2100" u="none" cap="none" strike="noStrike">
                <a:solidFill>
                  <a:srgbClr val="FFFF00"/>
                </a:solidFill>
                <a:latin typeface="Arial"/>
                <a:ea typeface="Arial"/>
                <a:cs typeface="Arial"/>
                <a:sym typeface="Arial"/>
              </a:rPr>
              <a:t> after completion of formal consultation to write the </a:t>
            </a:r>
            <a:r>
              <a:rPr b="1" i="0" lang="en-US" sz="2100" u="sng" cap="none" strike="noStrike">
                <a:solidFill>
                  <a:srgbClr val="FFFF00"/>
                </a:solidFill>
                <a:latin typeface="Arial"/>
                <a:ea typeface="Arial"/>
                <a:cs typeface="Arial"/>
                <a:sym typeface="Arial"/>
              </a:rPr>
              <a:t>biological opinion</a:t>
            </a:r>
            <a:r>
              <a:rPr b="1" i="0" lang="en-US" sz="2100" u="none" cap="none" strike="noStrike">
                <a:solidFill>
                  <a:srgbClr val="FFFF00"/>
                </a:solidFill>
                <a:latin typeface="Arial"/>
                <a:ea typeface="Arial"/>
                <a:cs typeface="Arial"/>
                <a:sym typeface="Arial"/>
              </a:rPr>
              <a:t>, concluding </a:t>
            </a:r>
            <a:r>
              <a:rPr b="1" i="0" lang="en-US" sz="2100" u="sng" cap="none" strike="noStrike">
                <a:solidFill>
                  <a:srgbClr val="FFFF00"/>
                </a:solidFill>
                <a:latin typeface="Arial"/>
                <a:ea typeface="Arial"/>
                <a:cs typeface="Arial"/>
                <a:sym typeface="Arial"/>
              </a:rPr>
              <a:t>either jeopardy or no jeopardy</a:t>
            </a:r>
            <a:r>
              <a:rPr b="1" i="0" lang="en-US" sz="2100" u="none" cap="none" strike="noStrike">
                <a:solidFill>
                  <a:srgbClr val="FFFF00"/>
                </a:solidFill>
                <a:latin typeface="Arial"/>
                <a:ea typeface="Arial"/>
                <a:cs typeface="Arial"/>
                <a:sym typeface="Arial"/>
              </a:rPr>
              <a:t> for listed species (or </a:t>
            </a:r>
            <a:r>
              <a:rPr b="1" i="0" lang="en-US" sz="2100" u="sng" cap="none" strike="noStrike">
                <a:solidFill>
                  <a:srgbClr val="FFFF00"/>
                </a:solidFill>
                <a:latin typeface="Arial"/>
                <a:ea typeface="Arial"/>
                <a:cs typeface="Arial"/>
                <a:sym typeface="Arial"/>
              </a:rPr>
              <a:t>adverse or no adverse modification</a:t>
            </a:r>
            <a:r>
              <a:rPr b="1" i="0" lang="en-US" sz="2100" u="none" cap="none" strike="noStrike">
                <a:solidFill>
                  <a:srgbClr val="FFFF00"/>
                </a:solidFill>
                <a:latin typeface="Arial"/>
                <a:ea typeface="Arial"/>
                <a:cs typeface="Arial"/>
                <a:sym typeface="Arial"/>
              </a:rPr>
              <a:t> of critical habitat).</a:t>
            </a:r>
            <a:endParaRPr/>
          </a:p>
          <a:p>
            <a:pPr indent="-169863" lvl="0" marL="169863" marR="0" rtl="0" algn="l">
              <a:spcBef>
                <a:spcPts val="3000"/>
              </a:spcBef>
              <a:spcAft>
                <a:spcPts val="0"/>
              </a:spcAft>
              <a:buNone/>
            </a:pPr>
            <a:r>
              <a:rPr b="1" i="0" lang="en-US" sz="1800" u="none" cap="none" strike="noStrike">
                <a:solidFill>
                  <a:srgbClr val="FFFF00"/>
                </a:solidFill>
                <a:latin typeface="Arial"/>
                <a:ea typeface="Arial"/>
                <a:cs typeface="Arial"/>
                <a:sym typeface="Arial"/>
              </a:rPr>
              <a:t>* Under the ESA, “to jeopardize” means to engage in an action that reasonably would be expected, directly or indirectly, to reduce appreciably the likelihood of both the survival and recovery of a listed species in the wild by reducing the reproduction, numbers, or distribution of that species.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14" name="Shape 414"/>
        <p:cNvGrpSpPr/>
        <p:nvPr/>
      </p:nvGrpSpPr>
      <p:grpSpPr>
        <a:xfrm>
          <a:off x="0" y="0"/>
          <a:ext cx="0" cy="0"/>
          <a:chOff x="0" y="0"/>
          <a:chExt cx="0" cy="0"/>
        </a:xfrm>
      </p:grpSpPr>
      <p:sp>
        <p:nvSpPr>
          <p:cNvPr id="415" name="Google Shape;415;p50"/>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Endangered Species Act of 1973 (ESA)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What if Jeopardy or Adverse Modification?</a:t>
            </a:r>
            <a:endParaRPr/>
          </a:p>
        </p:txBody>
      </p:sp>
      <p:sp>
        <p:nvSpPr>
          <p:cNvPr id="416" name="Google Shape;416;p50"/>
          <p:cNvSpPr/>
          <p:nvPr/>
        </p:nvSpPr>
        <p:spPr>
          <a:xfrm>
            <a:off x="211984" y="1609344"/>
            <a:ext cx="11689503" cy="507831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USFWS recommends </a:t>
            </a:r>
            <a:r>
              <a:rPr b="1" i="0" lang="en-US" sz="2100" u="sng" cap="none" strike="noStrike">
                <a:solidFill>
                  <a:srgbClr val="FFFF00"/>
                </a:solidFill>
                <a:latin typeface="Arial"/>
                <a:ea typeface="Arial"/>
                <a:cs typeface="Arial"/>
                <a:sym typeface="Arial"/>
              </a:rPr>
              <a:t>reasonable and prudent </a:t>
            </a:r>
            <a:r>
              <a:rPr b="1" i="0" lang="en-US" sz="2100" u="sng" cap="none" strike="noStrike">
                <a:solidFill>
                  <a:schemeClr val="lt1"/>
                </a:solidFill>
                <a:latin typeface="Arial"/>
                <a:ea typeface="Arial"/>
                <a:cs typeface="Arial"/>
                <a:sym typeface="Arial"/>
              </a:rPr>
              <a:t>alternatives</a:t>
            </a:r>
            <a:r>
              <a:rPr b="1" i="0" lang="en-US" sz="2100" u="none" cap="none" strike="noStrike">
                <a:solidFill>
                  <a:srgbClr val="FFFF00"/>
                </a:solidFill>
                <a:latin typeface="Arial"/>
                <a:ea typeface="Arial"/>
                <a:cs typeface="Arial"/>
                <a:sym typeface="Arial"/>
              </a:rPr>
              <a:t> of project implementation to avoid jeopardy or adverse modification.</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USFWS prepares an  </a:t>
            </a:r>
            <a:r>
              <a:rPr b="1" i="0" lang="en-US" sz="2100" u="sng" cap="none" strike="noStrike">
                <a:solidFill>
                  <a:srgbClr val="FFFF00"/>
                </a:solidFill>
                <a:latin typeface="Arial"/>
                <a:ea typeface="Arial"/>
                <a:cs typeface="Arial"/>
                <a:sym typeface="Arial"/>
              </a:rPr>
              <a:t>incidental take statement</a:t>
            </a:r>
            <a:r>
              <a:rPr b="1" i="0" lang="en-US" sz="2100" u="none" cap="none" strike="noStrike">
                <a:solidFill>
                  <a:srgbClr val="FFFF00"/>
                </a:solidFill>
                <a:latin typeface="Arial"/>
                <a:ea typeface="Arial"/>
                <a:cs typeface="Arial"/>
                <a:sym typeface="Arial"/>
              </a:rPr>
              <a:t> with </a:t>
            </a:r>
            <a:r>
              <a:rPr b="1" i="0" lang="en-US" sz="2100" u="sng" cap="none" strike="noStrike">
                <a:solidFill>
                  <a:srgbClr val="FFFF00"/>
                </a:solidFill>
                <a:latin typeface="Arial"/>
                <a:ea typeface="Arial"/>
                <a:cs typeface="Arial"/>
                <a:sym typeface="Arial"/>
              </a:rPr>
              <a:t>reasonable and prudent </a:t>
            </a:r>
            <a:r>
              <a:rPr b="1" i="0" lang="en-US" sz="2100" u="sng" cap="none" strike="noStrike">
                <a:solidFill>
                  <a:schemeClr val="lt1"/>
                </a:solidFill>
                <a:latin typeface="Arial"/>
                <a:ea typeface="Arial"/>
                <a:cs typeface="Arial"/>
                <a:sym typeface="Arial"/>
              </a:rPr>
              <a:t>measures</a:t>
            </a:r>
            <a:r>
              <a:rPr b="1" i="0" lang="en-US" sz="2100" u="none" cap="none" strike="noStrike">
                <a:solidFill>
                  <a:srgbClr val="FFFF00"/>
                </a:solidFill>
                <a:latin typeface="Arial"/>
                <a:ea typeface="Arial"/>
                <a:cs typeface="Arial"/>
                <a:sym typeface="Arial"/>
              </a:rPr>
              <a:t> to minimize the impacts of incidental take that is anticipated to result from implementing a project.  These </a:t>
            </a:r>
            <a:r>
              <a:rPr b="1" i="0" lang="en-US" sz="2100" u="sng" cap="none" strike="noStrike">
                <a:solidFill>
                  <a:srgbClr val="FFFF00"/>
                </a:solidFill>
                <a:latin typeface="Arial"/>
                <a:ea typeface="Arial"/>
                <a:cs typeface="Arial"/>
                <a:sym typeface="Arial"/>
              </a:rPr>
              <a:t>are non-discretionary</a:t>
            </a:r>
            <a:r>
              <a:rPr b="1" i="0" lang="en-US" sz="2100" u="none" cap="none" strike="noStrike">
                <a:solidFill>
                  <a:srgbClr val="FFFF00"/>
                </a:solidFill>
                <a:latin typeface="Arial"/>
                <a:ea typeface="Arial"/>
                <a:cs typeface="Arial"/>
                <a:sym typeface="Arial"/>
              </a:rPr>
              <a:t>, and must be undertaken by the action agency so they become binding conditions.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action agency determines whether and how to proceed with its proposed action, and may:</a:t>
            </a:r>
            <a:endParaRPr/>
          </a:p>
          <a:p>
            <a:pPr indent="-457200" lvl="1" marL="914400" marR="0" rtl="0" algn="l">
              <a:spcBef>
                <a:spcPts val="6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Adopt the reasonable and prudent alternative(s);</a:t>
            </a:r>
            <a:endParaRPr/>
          </a:p>
          <a:p>
            <a:pPr indent="-457200" lvl="1" marL="914400" marR="0" rtl="0" algn="l">
              <a:spcBef>
                <a:spcPts val="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Decide not to undertake the project (e.g., deny the permit);</a:t>
            </a:r>
            <a:endParaRPr/>
          </a:p>
          <a:p>
            <a:pPr indent="-457200" lvl="1" marL="914400" marR="0" rtl="0" algn="l">
              <a:spcBef>
                <a:spcPts val="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Request an exemption from the Endangered Species Committee;</a:t>
            </a:r>
            <a:endParaRPr/>
          </a:p>
          <a:p>
            <a:pPr indent="-457200" lvl="1" marL="914400" marR="0" rtl="0" algn="l">
              <a:spcBef>
                <a:spcPts val="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Reinitiate consultation based on modification of the action or development; or</a:t>
            </a:r>
            <a:endParaRPr/>
          </a:p>
          <a:p>
            <a:pPr indent="-457200" lvl="1" marL="914400" marR="0" rtl="0" algn="l">
              <a:spcBef>
                <a:spcPts val="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Choose to take other action if it believes, upon review of the biological opinion and best available scientific information the action satisfies section 7(a)(2). </a:t>
            </a:r>
            <a:endParaRPr b="1" i="0" sz="1800" u="none" cap="none" strike="noStrike">
              <a:solidFill>
                <a:srgbClr val="FFFF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21" name="Shape 421"/>
        <p:cNvGrpSpPr/>
        <p:nvPr/>
      </p:nvGrpSpPr>
      <p:grpSpPr>
        <a:xfrm>
          <a:off x="0" y="0"/>
          <a:ext cx="0" cy="0"/>
          <a:chOff x="0" y="0"/>
          <a:chExt cx="0" cy="0"/>
        </a:xfrm>
      </p:grpSpPr>
      <p:sp>
        <p:nvSpPr>
          <p:cNvPr id="422" name="Google Shape;422;p51"/>
          <p:cNvSpPr txBox="1"/>
          <p:nvPr/>
        </p:nvSpPr>
        <p:spPr>
          <a:xfrm>
            <a:off x="247507" y="286325"/>
            <a:ext cx="3452956" cy="36333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IPaC</a:t>
            </a:r>
            <a:endParaRPr b="1" i="0" sz="3600" u="none" cap="none" strike="noStrike">
              <a:solidFill>
                <a:srgbClr val="FFFF00"/>
              </a:solidFill>
              <a:latin typeface="Arial"/>
              <a:ea typeface="Arial"/>
              <a:cs typeface="Arial"/>
              <a:sym typeface="Arial"/>
            </a:endParaRPr>
          </a:p>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Information for Planning and Consultation</a:t>
            </a:r>
            <a:endParaRPr/>
          </a:p>
          <a:p>
            <a:pPr indent="0" lvl="0" marL="0" marR="0" rtl="0" algn="ctr">
              <a:spcBef>
                <a:spcPts val="120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A Good Place to Start</a:t>
            </a:r>
            <a:endParaRPr/>
          </a:p>
        </p:txBody>
      </p:sp>
      <p:sp>
        <p:nvSpPr>
          <p:cNvPr id="423" name="Google Shape;423;p51"/>
          <p:cNvSpPr/>
          <p:nvPr/>
        </p:nvSpPr>
        <p:spPr>
          <a:xfrm>
            <a:off x="147495" y="3667713"/>
            <a:ext cx="3699761"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200" u="none" cap="none" strike="noStrike">
                <a:solidFill>
                  <a:srgbClr val="FFFF00"/>
                </a:solidFill>
                <a:latin typeface="Arial"/>
                <a:ea typeface="Arial"/>
                <a:cs typeface="Arial"/>
                <a:sym typeface="Arial"/>
              </a:rPr>
              <a:t>https://ecos.fws.gov/ipac/</a:t>
            </a:r>
            <a:endParaRPr/>
          </a:p>
        </p:txBody>
      </p:sp>
      <p:pic>
        <p:nvPicPr>
          <p:cNvPr id="424" name="Google Shape;424;p51"/>
          <p:cNvPicPr preferRelativeResize="0"/>
          <p:nvPr/>
        </p:nvPicPr>
        <p:blipFill rotWithShape="1">
          <a:blip r:embed="rId3">
            <a:alphaModFix/>
          </a:blip>
          <a:srcRect b="0" l="0" r="0" t="0"/>
          <a:stretch/>
        </p:blipFill>
        <p:spPr>
          <a:xfrm>
            <a:off x="3847256" y="0"/>
            <a:ext cx="8344744"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29" name="Shape 429"/>
        <p:cNvGrpSpPr/>
        <p:nvPr/>
      </p:nvGrpSpPr>
      <p:grpSpPr>
        <a:xfrm>
          <a:off x="0" y="0"/>
          <a:ext cx="0" cy="0"/>
          <a:chOff x="0" y="0"/>
          <a:chExt cx="0" cy="0"/>
        </a:xfrm>
      </p:grpSpPr>
      <p:pic>
        <p:nvPicPr>
          <p:cNvPr id="430" name="Google Shape;430;p52"/>
          <p:cNvPicPr preferRelativeResize="0"/>
          <p:nvPr/>
        </p:nvPicPr>
        <p:blipFill rotWithShape="1">
          <a:blip r:embed="rId3">
            <a:alphaModFix/>
          </a:blip>
          <a:srcRect b="0" l="0" r="0" t="0"/>
          <a:stretch/>
        </p:blipFill>
        <p:spPr>
          <a:xfrm>
            <a:off x="3459224" y="1827360"/>
            <a:ext cx="2473556" cy="1645920"/>
          </a:xfrm>
          <a:prstGeom prst="rect">
            <a:avLst/>
          </a:prstGeom>
          <a:noFill/>
          <a:ln cap="flat" cmpd="sng" w="19050">
            <a:solidFill>
              <a:schemeClr val="dk1"/>
            </a:solidFill>
            <a:prstDash val="solid"/>
            <a:round/>
            <a:headEnd len="sm" w="sm" type="none"/>
            <a:tailEnd len="sm" w="sm" type="none"/>
          </a:ln>
        </p:spPr>
      </p:pic>
      <p:pic>
        <p:nvPicPr>
          <p:cNvPr id="431" name="Google Shape;431;p52"/>
          <p:cNvPicPr preferRelativeResize="0"/>
          <p:nvPr/>
        </p:nvPicPr>
        <p:blipFill rotWithShape="1">
          <a:blip r:embed="rId4">
            <a:alphaModFix/>
          </a:blip>
          <a:srcRect b="0" l="0" r="0" t="0"/>
          <a:stretch/>
        </p:blipFill>
        <p:spPr>
          <a:xfrm>
            <a:off x="9246866" y="1827360"/>
            <a:ext cx="2468880" cy="1645920"/>
          </a:xfrm>
          <a:prstGeom prst="rect">
            <a:avLst/>
          </a:prstGeom>
          <a:noFill/>
          <a:ln cap="flat" cmpd="sng" w="19050">
            <a:solidFill>
              <a:schemeClr val="dk1"/>
            </a:solidFill>
            <a:prstDash val="solid"/>
            <a:round/>
            <a:headEnd len="sm" w="sm" type="none"/>
            <a:tailEnd len="sm" w="sm" type="none"/>
          </a:ln>
        </p:spPr>
      </p:pic>
      <p:pic>
        <p:nvPicPr>
          <p:cNvPr id="432" name="Google Shape;432;p52"/>
          <p:cNvPicPr preferRelativeResize="0"/>
          <p:nvPr/>
        </p:nvPicPr>
        <p:blipFill rotWithShape="1">
          <a:blip r:embed="rId5">
            <a:alphaModFix/>
          </a:blip>
          <a:srcRect b="0" l="0" r="0" t="0"/>
          <a:stretch/>
        </p:blipFill>
        <p:spPr>
          <a:xfrm>
            <a:off x="391403" y="1827360"/>
            <a:ext cx="2304590" cy="1640982"/>
          </a:xfrm>
          <a:prstGeom prst="rect">
            <a:avLst/>
          </a:prstGeom>
          <a:noFill/>
          <a:ln cap="flat" cmpd="sng" w="19050">
            <a:solidFill>
              <a:schemeClr val="dk1"/>
            </a:solidFill>
            <a:prstDash val="solid"/>
            <a:round/>
            <a:headEnd len="sm" w="sm" type="none"/>
            <a:tailEnd len="sm" w="sm" type="none"/>
          </a:ln>
        </p:spPr>
      </p:pic>
      <p:sp>
        <p:nvSpPr>
          <p:cNvPr id="433" name="Google Shape;433;p52"/>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Marine Mammal Protection Act of 1972 (MMPA)</a:t>
            </a:r>
            <a:endParaRPr/>
          </a:p>
        </p:txBody>
      </p:sp>
      <p:sp>
        <p:nvSpPr>
          <p:cNvPr id="434" name="Google Shape;434;p52"/>
          <p:cNvSpPr txBox="1"/>
          <p:nvPr/>
        </p:nvSpPr>
        <p:spPr>
          <a:xfrm>
            <a:off x="3459224" y="3192693"/>
            <a:ext cx="246888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Polar Bear</a:t>
            </a:r>
            <a:endParaRPr b="1" i="0" sz="1600" u="none" cap="none" strike="noStrike">
              <a:solidFill>
                <a:srgbClr val="FFFF00"/>
              </a:solidFill>
              <a:latin typeface="Calibri"/>
              <a:ea typeface="Calibri"/>
              <a:cs typeface="Calibri"/>
              <a:sym typeface="Calibri"/>
            </a:endParaRPr>
          </a:p>
        </p:txBody>
      </p:sp>
      <p:sp>
        <p:nvSpPr>
          <p:cNvPr id="435" name="Google Shape;435;p52"/>
          <p:cNvSpPr/>
          <p:nvPr/>
        </p:nvSpPr>
        <p:spPr>
          <a:xfrm>
            <a:off x="128588" y="3781621"/>
            <a:ext cx="11937205" cy="28161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100" u="none" cap="none" strike="noStrike">
                <a:solidFill>
                  <a:srgbClr val="FFFF00"/>
                </a:solidFill>
                <a:latin typeface="Arial"/>
                <a:ea typeface="Arial"/>
                <a:cs typeface="Arial"/>
                <a:sym typeface="Arial"/>
              </a:rPr>
              <a:t>The other marine mammals (whales, seals, sea lions, dolphins and porpoises) are managed by our sister agency the National Marine Fisheries Service.</a:t>
            </a:r>
            <a:endParaRPr/>
          </a:p>
          <a:p>
            <a:pPr indent="-342900" lvl="0" marL="342900" marR="0" rtl="0" algn="l">
              <a:spcBef>
                <a:spcPts val="24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Act Prohibits, with certain exceptions, the take of marine mammals in U.S. waters. </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Authorizes the </a:t>
            </a:r>
            <a:r>
              <a:rPr b="1" i="0" lang="en-US" sz="2100" u="sng" cap="none" strike="noStrike">
                <a:solidFill>
                  <a:srgbClr val="FFFF00"/>
                </a:solidFill>
                <a:latin typeface="Arial"/>
                <a:ea typeface="Arial"/>
                <a:cs typeface="Arial"/>
                <a:sym typeface="Arial"/>
              </a:rPr>
              <a:t>incidental</a:t>
            </a:r>
            <a:r>
              <a:rPr b="1" i="0" lang="en-US" sz="2100" u="none" cap="none" strike="noStrike">
                <a:solidFill>
                  <a:srgbClr val="FFFF00"/>
                </a:solidFill>
                <a:latin typeface="Arial"/>
                <a:ea typeface="Arial"/>
                <a:cs typeface="Arial"/>
                <a:sym typeface="Arial"/>
              </a:rPr>
              <a:t>, but </a:t>
            </a:r>
            <a:r>
              <a:rPr b="1" i="0" lang="en-US" sz="2100" u="sng" cap="none" strike="noStrike">
                <a:solidFill>
                  <a:srgbClr val="FFFF00"/>
                </a:solidFill>
                <a:latin typeface="Arial"/>
                <a:ea typeface="Arial"/>
                <a:cs typeface="Arial"/>
                <a:sym typeface="Arial"/>
              </a:rPr>
              <a:t>not intentional taking</a:t>
            </a:r>
            <a:r>
              <a:rPr b="1" i="0" lang="en-US" sz="2100" u="none" cap="none" strike="noStrike">
                <a:solidFill>
                  <a:srgbClr val="FFFF00"/>
                </a:solidFill>
                <a:latin typeface="Arial"/>
                <a:ea typeface="Arial"/>
                <a:cs typeface="Arial"/>
                <a:sym typeface="Arial"/>
              </a:rPr>
              <a:t> of small numbers of certain marine mammals associated with specified activities, </a:t>
            </a:r>
            <a:r>
              <a:rPr b="1" i="0" lang="en-US" sz="2100" u="sng" cap="none" strike="noStrike">
                <a:solidFill>
                  <a:srgbClr val="FFFF00"/>
                </a:solidFill>
                <a:latin typeface="Arial"/>
                <a:ea typeface="Arial"/>
                <a:cs typeface="Arial"/>
                <a:sym typeface="Arial"/>
              </a:rPr>
              <a:t>provided</a:t>
            </a:r>
            <a:r>
              <a:rPr b="1" i="0" lang="en-US" sz="2100" u="none" cap="none" strike="noStrike">
                <a:solidFill>
                  <a:srgbClr val="FFFF00"/>
                </a:solidFill>
                <a:latin typeface="Arial"/>
                <a:ea typeface="Arial"/>
                <a:cs typeface="Arial"/>
                <a:sym typeface="Arial"/>
              </a:rPr>
              <a:t> the total of such taking will have </a:t>
            </a:r>
            <a:r>
              <a:rPr b="1" i="0" lang="en-US" sz="2100" u="sng" cap="none" strike="noStrike">
                <a:solidFill>
                  <a:srgbClr val="FFFF00"/>
                </a:solidFill>
                <a:latin typeface="Arial"/>
                <a:ea typeface="Arial"/>
                <a:cs typeface="Arial"/>
                <a:sym typeface="Arial"/>
              </a:rPr>
              <a:t>no more than a negligible impact on these</a:t>
            </a:r>
            <a:r>
              <a:rPr b="1" i="0" lang="en-US" sz="2100" u="none" cap="none" strike="noStrike">
                <a:solidFill>
                  <a:srgbClr val="FFFF00"/>
                </a:solidFill>
                <a:latin typeface="Arial"/>
                <a:ea typeface="Arial"/>
                <a:cs typeface="Arial"/>
                <a:sym typeface="Arial"/>
              </a:rPr>
              <a:t> marine mammal </a:t>
            </a:r>
            <a:r>
              <a:rPr b="1" i="0" lang="en-US" sz="2100" u="sng" cap="none" strike="noStrike">
                <a:solidFill>
                  <a:srgbClr val="FFFF00"/>
                </a:solidFill>
                <a:latin typeface="Arial"/>
                <a:ea typeface="Arial"/>
                <a:cs typeface="Arial"/>
                <a:sym typeface="Arial"/>
              </a:rPr>
              <a:t>species</a:t>
            </a:r>
            <a:r>
              <a:rPr b="1" i="0" lang="en-US" sz="2100" u="none" cap="none" strike="noStrike">
                <a:solidFill>
                  <a:srgbClr val="FFFF00"/>
                </a:solidFill>
                <a:latin typeface="Arial"/>
                <a:ea typeface="Arial"/>
                <a:cs typeface="Arial"/>
                <a:sym typeface="Arial"/>
              </a:rPr>
              <a:t> </a:t>
            </a:r>
            <a:r>
              <a:rPr b="1" i="0" lang="en-US" sz="2100" u="sng" cap="none" strike="noStrike">
                <a:solidFill>
                  <a:srgbClr val="FFFF00"/>
                </a:solidFill>
                <a:latin typeface="Arial"/>
                <a:ea typeface="Arial"/>
                <a:cs typeface="Arial"/>
                <a:sym typeface="Arial"/>
              </a:rPr>
              <a:t>and</a:t>
            </a:r>
            <a:r>
              <a:rPr b="1" i="0" lang="en-US" sz="2100" u="none" cap="none" strike="noStrike">
                <a:solidFill>
                  <a:srgbClr val="FFFF00"/>
                </a:solidFill>
                <a:latin typeface="Arial"/>
                <a:ea typeface="Arial"/>
                <a:cs typeface="Arial"/>
                <a:sym typeface="Arial"/>
              </a:rPr>
              <a:t> does not have an unmitigable adverse impact on the availability of these species </a:t>
            </a:r>
            <a:r>
              <a:rPr b="1" i="0" lang="en-US" sz="2100" u="sng" cap="none" strike="noStrike">
                <a:solidFill>
                  <a:srgbClr val="FFFF00"/>
                </a:solidFill>
                <a:latin typeface="Arial"/>
                <a:ea typeface="Arial"/>
                <a:cs typeface="Arial"/>
                <a:sym typeface="Arial"/>
              </a:rPr>
              <a:t>for subsistence uses</a:t>
            </a:r>
            <a:r>
              <a:rPr b="1" i="0" lang="en-US" sz="2100" u="none" cap="none" strike="noStrike">
                <a:solidFill>
                  <a:srgbClr val="FFFF00"/>
                </a:solidFill>
                <a:latin typeface="Arial"/>
                <a:ea typeface="Arial"/>
                <a:cs typeface="Arial"/>
                <a:sym typeface="Arial"/>
              </a:rPr>
              <a:t>.</a:t>
            </a:r>
            <a:endParaRPr/>
          </a:p>
        </p:txBody>
      </p:sp>
      <p:sp>
        <p:nvSpPr>
          <p:cNvPr id="436" name="Google Shape;436;p52"/>
          <p:cNvSpPr txBox="1"/>
          <p:nvPr/>
        </p:nvSpPr>
        <p:spPr>
          <a:xfrm>
            <a:off x="391398" y="3134726"/>
            <a:ext cx="2304591"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Northern Sea Otter</a:t>
            </a:r>
            <a:endParaRPr b="1" i="0" sz="1600" u="none" cap="none" strike="noStrike">
              <a:solidFill>
                <a:srgbClr val="FFFF00"/>
              </a:solidFill>
              <a:latin typeface="Calibri"/>
              <a:ea typeface="Calibri"/>
              <a:cs typeface="Calibri"/>
              <a:sym typeface="Calibri"/>
            </a:endParaRPr>
          </a:p>
        </p:txBody>
      </p:sp>
      <p:sp>
        <p:nvSpPr>
          <p:cNvPr id="437" name="Google Shape;437;p52"/>
          <p:cNvSpPr txBox="1"/>
          <p:nvPr/>
        </p:nvSpPr>
        <p:spPr>
          <a:xfrm>
            <a:off x="9329011" y="1815454"/>
            <a:ext cx="2304589"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Pacific Walrus</a:t>
            </a:r>
            <a:endParaRPr/>
          </a:p>
        </p:txBody>
      </p:sp>
      <p:sp>
        <p:nvSpPr>
          <p:cNvPr id="438" name="Google Shape;438;p52"/>
          <p:cNvSpPr/>
          <p:nvPr/>
        </p:nvSpPr>
        <p:spPr>
          <a:xfrm>
            <a:off x="211983" y="1149074"/>
            <a:ext cx="11689503"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rgbClr val="FFFF00"/>
                </a:solidFill>
                <a:latin typeface="Arial"/>
                <a:ea typeface="Arial"/>
                <a:cs typeface="Arial"/>
                <a:sym typeface="Arial"/>
              </a:rPr>
              <a:t>Alaska’s Marine Mammals Managed by the U.S. Fish and Wildlife Service</a:t>
            </a:r>
            <a:endParaRPr b="1" i="0" sz="2100" u="none" cap="none" strike="noStrike">
              <a:solidFill>
                <a:srgbClr val="FFFF00"/>
              </a:solidFill>
              <a:latin typeface="Arial"/>
              <a:ea typeface="Arial"/>
              <a:cs typeface="Arial"/>
              <a:sym typeface="Arial"/>
            </a:endParaRPr>
          </a:p>
        </p:txBody>
      </p:sp>
      <p:sp>
        <p:nvSpPr>
          <p:cNvPr id="439" name="Google Shape;439;p52"/>
          <p:cNvSpPr txBox="1"/>
          <p:nvPr/>
        </p:nvSpPr>
        <p:spPr>
          <a:xfrm>
            <a:off x="391394" y="3450314"/>
            <a:ext cx="2304591"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ESA Listed as Threatened</a:t>
            </a:r>
            <a:endParaRPr/>
          </a:p>
        </p:txBody>
      </p:sp>
      <p:sp>
        <p:nvSpPr>
          <p:cNvPr id="440" name="Google Shape;440;p52"/>
          <p:cNvSpPr txBox="1"/>
          <p:nvPr/>
        </p:nvSpPr>
        <p:spPr>
          <a:xfrm>
            <a:off x="3459216" y="3450314"/>
            <a:ext cx="246888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ESA Listed as Threatened</a:t>
            </a:r>
            <a:endParaRPr/>
          </a:p>
        </p:txBody>
      </p:sp>
      <p:sp>
        <p:nvSpPr>
          <p:cNvPr id="441" name="Google Shape;441;p52"/>
          <p:cNvSpPr txBox="1"/>
          <p:nvPr/>
        </p:nvSpPr>
        <p:spPr>
          <a:xfrm>
            <a:off x="9329011" y="3450314"/>
            <a:ext cx="2304591"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Not ESA Listed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46" name="Shape 446"/>
        <p:cNvGrpSpPr/>
        <p:nvPr/>
      </p:nvGrpSpPr>
      <p:grpSpPr>
        <a:xfrm>
          <a:off x="0" y="0"/>
          <a:ext cx="0" cy="0"/>
          <a:chOff x="0" y="0"/>
          <a:chExt cx="0" cy="0"/>
        </a:xfrm>
      </p:grpSpPr>
      <p:sp>
        <p:nvSpPr>
          <p:cNvPr id="447" name="Google Shape;447;p53"/>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Marine Mammal Protection Act of 1972 (MMPA)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ITRs and IHAs</a:t>
            </a:r>
            <a:endParaRPr/>
          </a:p>
        </p:txBody>
      </p:sp>
      <p:sp>
        <p:nvSpPr>
          <p:cNvPr id="448" name="Google Shape;448;p53"/>
          <p:cNvSpPr/>
          <p:nvPr/>
        </p:nvSpPr>
        <p:spPr>
          <a:xfrm>
            <a:off x="609600" y="2245699"/>
            <a:ext cx="10972800" cy="298543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Two types of authorizations are available. </a:t>
            </a:r>
            <a:r>
              <a:rPr b="1" i="0" lang="en-US" sz="2100" u="sng" cap="none" strike="noStrike">
                <a:solidFill>
                  <a:srgbClr val="FFFF00"/>
                </a:solidFill>
                <a:latin typeface="Arial"/>
                <a:ea typeface="Arial"/>
                <a:cs typeface="Arial"/>
                <a:sym typeface="Arial"/>
              </a:rPr>
              <a:t>Incidental </a:t>
            </a:r>
            <a:r>
              <a:rPr b="1" i="0" lang="en-US" sz="2100" u="sng" cap="none" strike="noStrike">
                <a:solidFill>
                  <a:schemeClr val="lt1"/>
                </a:solidFill>
                <a:latin typeface="Arial"/>
                <a:ea typeface="Arial"/>
                <a:cs typeface="Arial"/>
                <a:sym typeface="Arial"/>
              </a:rPr>
              <a:t>Take</a:t>
            </a:r>
            <a:r>
              <a:rPr b="1" i="0" lang="en-US" sz="2100" u="sng" cap="none" strike="noStrike">
                <a:solidFill>
                  <a:srgbClr val="FFFF00"/>
                </a:solidFill>
                <a:latin typeface="Arial"/>
                <a:ea typeface="Arial"/>
                <a:cs typeface="Arial"/>
                <a:sym typeface="Arial"/>
              </a:rPr>
              <a:t> Regulations</a:t>
            </a:r>
            <a:r>
              <a:rPr b="1" i="0" lang="en-US" sz="2100" u="none" cap="none" strike="noStrike">
                <a:solidFill>
                  <a:srgbClr val="FFFF00"/>
                </a:solidFill>
                <a:latin typeface="Arial"/>
                <a:ea typeface="Arial"/>
                <a:cs typeface="Arial"/>
                <a:sym typeface="Arial"/>
              </a:rPr>
              <a:t> (ITR) can be issued for up to </a:t>
            </a:r>
            <a:r>
              <a:rPr b="1" i="0" lang="en-US" sz="2100" u="sng" cap="none" strike="noStrike">
                <a:solidFill>
                  <a:srgbClr val="FFFF00"/>
                </a:solidFill>
                <a:latin typeface="Arial"/>
                <a:ea typeface="Arial"/>
                <a:cs typeface="Arial"/>
                <a:sym typeface="Arial"/>
              </a:rPr>
              <a:t>five years</a:t>
            </a:r>
            <a:r>
              <a:rPr b="1" i="0" lang="en-US" sz="2100" u="none" cap="none" strike="noStrike">
                <a:solidFill>
                  <a:srgbClr val="FFFF00"/>
                </a:solidFill>
                <a:latin typeface="Arial"/>
                <a:ea typeface="Arial"/>
                <a:cs typeface="Arial"/>
                <a:sym typeface="Arial"/>
              </a:rPr>
              <a:t>; and if the taking is limited to harassment, an </a:t>
            </a:r>
            <a:r>
              <a:rPr b="1" i="0" lang="en-US" sz="2100" u="sng" cap="none" strike="noStrike">
                <a:solidFill>
                  <a:srgbClr val="FFFF00"/>
                </a:solidFill>
                <a:latin typeface="Arial"/>
                <a:ea typeface="Arial"/>
                <a:cs typeface="Arial"/>
                <a:sym typeface="Arial"/>
              </a:rPr>
              <a:t>Incidental </a:t>
            </a:r>
            <a:r>
              <a:rPr b="1" i="0" lang="en-US" sz="2100" u="sng" cap="none" strike="noStrike">
                <a:solidFill>
                  <a:schemeClr val="lt1"/>
                </a:solidFill>
                <a:latin typeface="Arial"/>
                <a:ea typeface="Arial"/>
                <a:cs typeface="Arial"/>
                <a:sym typeface="Arial"/>
              </a:rPr>
              <a:t>Harassment</a:t>
            </a:r>
            <a:r>
              <a:rPr b="1" i="0" lang="en-US" sz="2100" u="sng" cap="none" strike="noStrike">
                <a:solidFill>
                  <a:srgbClr val="FFFF00"/>
                </a:solidFill>
                <a:latin typeface="Arial"/>
                <a:ea typeface="Arial"/>
                <a:cs typeface="Arial"/>
                <a:sym typeface="Arial"/>
              </a:rPr>
              <a:t> Authorization</a:t>
            </a:r>
            <a:r>
              <a:rPr b="1" i="0" lang="en-US" sz="2100" u="none" cap="none" strike="noStrike">
                <a:solidFill>
                  <a:srgbClr val="FFFF00"/>
                </a:solidFill>
                <a:latin typeface="Arial"/>
                <a:ea typeface="Arial"/>
                <a:cs typeface="Arial"/>
                <a:sym typeface="Arial"/>
              </a:rPr>
              <a:t> (IHA) can be issued for up to </a:t>
            </a:r>
            <a:r>
              <a:rPr b="1" i="0" lang="en-US" sz="2100" u="sng" cap="none" strike="noStrike">
                <a:solidFill>
                  <a:srgbClr val="FFFF00"/>
                </a:solidFill>
                <a:latin typeface="Arial"/>
                <a:ea typeface="Arial"/>
                <a:cs typeface="Arial"/>
                <a:sym typeface="Arial"/>
              </a:rPr>
              <a:t>one year</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Activities authorized under ITRs and IHAs </a:t>
            </a:r>
            <a:r>
              <a:rPr b="1" i="0" lang="en-US" sz="2100" u="sng" cap="none" strike="noStrike">
                <a:solidFill>
                  <a:srgbClr val="FFFF00"/>
                </a:solidFill>
                <a:latin typeface="Arial"/>
                <a:ea typeface="Arial"/>
                <a:cs typeface="Arial"/>
                <a:sym typeface="Arial"/>
              </a:rPr>
              <a:t>must adopt measures to minimize</a:t>
            </a:r>
            <a:r>
              <a:rPr b="1" i="0" lang="en-US" sz="2100" u="none" cap="none" strike="noStrike">
                <a:solidFill>
                  <a:srgbClr val="FFFF00"/>
                </a:solidFill>
                <a:latin typeface="Arial"/>
                <a:ea typeface="Arial"/>
                <a:cs typeface="Arial"/>
                <a:sym typeface="Arial"/>
              </a:rPr>
              <a:t> any adverse impacts to marine mammals; their habitat, and their availability for Alaska Native subsistence use.</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ITRs and IHAs also specify </a:t>
            </a:r>
            <a:r>
              <a:rPr b="1" i="0" lang="en-US" sz="2100" u="sng" cap="none" strike="noStrike">
                <a:solidFill>
                  <a:srgbClr val="FFFF00"/>
                </a:solidFill>
                <a:latin typeface="Arial"/>
                <a:ea typeface="Arial"/>
                <a:cs typeface="Arial"/>
                <a:sym typeface="Arial"/>
              </a:rPr>
              <a:t>monitoring and reporting</a:t>
            </a:r>
            <a:r>
              <a:rPr b="1" i="0" lang="en-US" sz="2100" u="none" cap="none" strike="noStrike">
                <a:solidFill>
                  <a:srgbClr val="FFFF00"/>
                </a:solidFill>
                <a:latin typeface="Arial"/>
                <a:ea typeface="Arial"/>
                <a:cs typeface="Arial"/>
                <a:sym typeface="Arial"/>
              </a:rPr>
              <a:t> requirements which provide a basis for evaluating potential impacts of current and future activities on marine mammals.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53" name="Shape 453"/>
        <p:cNvGrpSpPr/>
        <p:nvPr/>
      </p:nvGrpSpPr>
      <p:grpSpPr>
        <a:xfrm>
          <a:off x="0" y="0"/>
          <a:ext cx="0" cy="0"/>
          <a:chOff x="0" y="0"/>
          <a:chExt cx="0" cy="0"/>
        </a:xfrm>
      </p:grpSpPr>
      <p:sp>
        <p:nvSpPr>
          <p:cNvPr id="454" name="Google Shape;454;p54"/>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Marine Mammal Protection Act of 1972 (MMPA)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More on ITRs</a:t>
            </a:r>
            <a:endParaRPr/>
          </a:p>
        </p:txBody>
      </p:sp>
      <p:sp>
        <p:nvSpPr>
          <p:cNvPr id="455" name="Google Shape;455;p54"/>
          <p:cNvSpPr/>
          <p:nvPr/>
        </p:nvSpPr>
        <p:spPr>
          <a:xfrm>
            <a:off x="609600" y="2249424"/>
            <a:ext cx="10972800" cy="298543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sng" cap="none" strike="noStrike">
                <a:solidFill>
                  <a:srgbClr val="FFFF00"/>
                </a:solidFill>
                <a:latin typeface="Arial"/>
                <a:ea typeface="Arial"/>
                <a:cs typeface="Arial"/>
                <a:sym typeface="Arial"/>
              </a:rPr>
              <a:t>If ITRs are promulgated</a:t>
            </a:r>
            <a:r>
              <a:rPr b="1" i="0" lang="en-US" sz="2100" u="none" cap="none" strike="noStrike">
                <a:solidFill>
                  <a:srgbClr val="FFFF00"/>
                </a:solidFill>
                <a:latin typeface="Arial"/>
                <a:ea typeface="Arial"/>
                <a:cs typeface="Arial"/>
                <a:sym typeface="Arial"/>
              </a:rPr>
              <a:t> for a specified activity in a specified geographical region U.S. citizens </a:t>
            </a:r>
            <a:r>
              <a:rPr b="1" i="0" lang="en-US" sz="2100" u="sng" cap="none" strike="noStrike">
                <a:solidFill>
                  <a:srgbClr val="FFFF00"/>
                </a:solidFill>
                <a:latin typeface="Arial"/>
                <a:ea typeface="Arial"/>
                <a:cs typeface="Arial"/>
                <a:sym typeface="Arial"/>
              </a:rPr>
              <a:t>can request a Letter of Authorization</a:t>
            </a:r>
            <a:r>
              <a:rPr b="1" i="0" lang="en-US" sz="2100" u="none" cap="none" strike="noStrike">
                <a:solidFill>
                  <a:srgbClr val="FFFF00"/>
                </a:solidFill>
                <a:latin typeface="Arial"/>
                <a:ea typeface="Arial"/>
                <a:cs typeface="Arial"/>
                <a:sym typeface="Arial"/>
              </a:rPr>
              <a:t> (LOA) from the USFWS to carry out these activities under an exemption of the MMPA on a </a:t>
            </a:r>
            <a:r>
              <a:rPr b="1" i="0" lang="en-US" sz="2100" u="sng" cap="none" strike="noStrike">
                <a:solidFill>
                  <a:srgbClr val="FFFF00"/>
                </a:solidFill>
                <a:latin typeface="Arial"/>
                <a:ea typeface="Arial"/>
                <a:cs typeface="Arial"/>
                <a:sym typeface="Arial"/>
              </a:rPr>
              <a:t>project-specific</a:t>
            </a:r>
            <a:r>
              <a:rPr b="1" i="0" lang="en-US" sz="2100" u="none" cap="none" strike="noStrike">
                <a:solidFill>
                  <a:srgbClr val="FFFF00"/>
                </a:solidFill>
                <a:latin typeface="Arial"/>
                <a:ea typeface="Arial"/>
                <a:cs typeface="Arial"/>
                <a:sym typeface="Arial"/>
              </a:rPr>
              <a:t> basis.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Depending upon the nature, location and timing of the proposed activity, ITR applicants </a:t>
            </a:r>
            <a:r>
              <a:rPr b="1" i="0" lang="en-US" sz="2100" u="sng" cap="none" strike="noStrike">
                <a:solidFill>
                  <a:srgbClr val="FFFF00"/>
                </a:solidFill>
                <a:latin typeface="Arial"/>
                <a:ea typeface="Arial"/>
                <a:cs typeface="Arial"/>
                <a:sym typeface="Arial"/>
              </a:rPr>
              <a:t>may be required to consult</a:t>
            </a:r>
            <a:r>
              <a:rPr b="1" i="0" lang="en-US" sz="2100" u="none" cap="none" strike="noStrike">
                <a:solidFill>
                  <a:srgbClr val="FFFF00"/>
                </a:solidFill>
                <a:latin typeface="Arial"/>
                <a:ea typeface="Arial"/>
                <a:cs typeface="Arial"/>
                <a:sym typeface="Arial"/>
              </a:rPr>
              <a:t> with potentially affected </a:t>
            </a:r>
            <a:r>
              <a:rPr b="1" i="0" lang="en-US" sz="2100" u="sng" cap="none" strike="noStrike">
                <a:solidFill>
                  <a:srgbClr val="FFFF00"/>
                </a:solidFill>
                <a:latin typeface="Arial"/>
                <a:ea typeface="Arial"/>
                <a:cs typeface="Arial"/>
                <a:sym typeface="Arial"/>
              </a:rPr>
              <a:t>subsistence communities</a:t>
            </a:r>
            <a:r>
              <a:rPr b="1" i="0" lang="en-US" sz="2100" u="none" cap="none" strike="noStrike">
                <a:solidFill>
                  <a:srgbClr val="FFFF00"/>
                </a:solidFill>
                <a:latin typeface="Arial"/>
                <a:ea typeface="Arial"/>
                <a:cs typeface="Arial"/>
                <a:sym typeface="Arial"/>
              </a:rPr>
              <a:t>, and develop </a:t>
            </a:r>
            <a:r>
              <a:rPr b="1" i="0" lang="en-US" sz="2100" u="sng" cap="none" strike="noStrike">
                <a:solidFill>
                  <a:srgbClr val="FFFF00"/>
                </a:solidFill>
                <a:latin typeface="Arial"/>
                <a:ea typeface="Arial"/>
                <a:cs typeface="Arial"/>
                <a:sym typeface="Arial"/>
              </a:rPr>
              <a:t>additional mitigation measures</a:t>
            </a:r>
            <a:r>
              <a:rPr b="1" i="0" lang="en-US" sz="2100" u="none" cap="none" strike="noStrike">
                <a:solidFill>
                  <a:srgbClr val="FFFF00"/>
                </a:solidFill>
                <a:latin typeface="Arial"/>
                <a:ea typeface="Arial"/>
                <a:cs typeface="Arial"/>
                <a:sym typeface="Arial"/>
              </a:rPr>
              <a:t> to address potential impacts to subsistence users.</a:t>
            </a:r>
            <a:endParaRPr b="1" i="0" sz="1100" u="none" cap="none" strike="noStrike">
              <a:solidFill>
                <a:srgbClr val="FFFF00"/>
              </a:solidFill>
              <a:latin typeface="Arial"/>
              <a:ea typeface="Arial"/>
              <a:cs typeface="Arial"/>
              <a:sym typeface="Arial"/>
            </a:endParaRPr>
          </a:p>
          <a:p>
            <a:pPr indent="-209550" lvl="0" marL="342900" marR="0" rtl="0" algn="l">
              <a:spcBef>
                <a:spcPts val="1200"/>
              </a:spcBef>
              <a:spcAft>
                <a:spcPts val="0"/>
              </a:spcAft>
              <a:buClr>
                <a:schemeClr val="dk1"/>
              </a:buClr>
              <a:buSzPts val="2100"/>
              <a:buFont typeface="Arial"/>
              <a:buNone/>
            </a:pPr>
            <a:r>
              <a:t/>
            </a:r>
            <a:endParaRPr b="1" i="0" sz="2100" u="none" cap="none" strike="noStrike">
              <a:solidFill>
                <a:srgbClr val="FFFF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60" name="Shape 460"/>
        <p:cNvGrpSpPr/>
        <p:nvPr/>
      </p:nvGrpSpPr>
      <p:grpSpPr>
        <a:xfrm>
          <a:off x="0" y="0"/>
          <a:ext cx="0" cy="0"/>
          <a:chOff x="0" y="0"/>
          <a:chExt cx="0" cy="0"/>
        </a:xfrm>
      </p:grpSpPr>
      <p:pic>
        <p:nvPicPr>
          <p:cNvPr id="461" name="Google Shape;461;p55"/>
          <p:cNvPicPr preferRelativeResize="0"/>
          <p:nvPr/>
        </p:nvPicPr>
        <p:blipFill rotWithShape="1">
          <a:blip r:embed="rId3">
            <a:alphaModFix/>
          </a:blip>
          <a:srcRect b="0" l="0" r="0" t="0"/>
          <a:stretch/>
        </p:blipFill>
        <p:spPr>
          <a:xfrm>
            <a:off x="10459044" y="1166226"/>
            <a:ext cx="1420571" cy="1723221"/>
          </a:xfrm>
          <a:prstGeom prst="rect">
            <a:avLst/>
          </a:prstGeom>
          <a:noFill/>
          <a:ln cap="flat" cmpd="sng" w="19050">
            <a:solidFill>
              <a:schemeClr val="dk1"/>
            </a:solidFill>
            <a:prstDash val="solid"/>
            <a:round/>
            <a:headEnd len="sm" w="sm" type="none"/>
            <a:tailEnd len="sm" w="sm" type="none"/>
          </a:ln>
        </p:spPr>
      </p:pic>
      <p:pic>
        <p:nvPicPr>
          <p:cNvPr id="462" name="Google Shape;462;p55"/>
          <p:cNvPicPr preferRelativeResize="0"/>
          <p:nvPr/>
        </p:nvPicPr>
        <p:blipFill rotWithShape="1">
          <a:blip r:embed="rId4">
            <a:alphaModFix/>
          </a:blip>
          <a:srcRect b="0" l="0" r="0" t="0"/>
          <a:stretch/>
        </p:blipFill>
        <p:spPr>
          <a:xfrm>
            <a:off x="10480915" y="3088762"/>
            <a:ext cx="1420571" cy="1827458"/>
          </a:xfrm>
          <a:prstGeom prst="rect">
            <a:avLst/>
          </a:prstGeom>
          <a:noFill/>
          <a:ln cap="flat" cmpd="sng" w="19050">
            <a:solidFill>
              <a:schemeClr val="dk1"/>
            </a:solidFill>
            <a:prstDash val="solid"/>
            <a:round/>
            <a:headEnd len="sm" w="sm" type="none"/>
            <a:tailEnd len="sm" w="sm" type="none"/>
          </a:ln>
        </p:spPr>
      </p:pic>
      <p:pic>
        <p:nvPicPr>
          <p:cNvPr id="463" name="Google Shape;463;p55"/>
          <p:cNvPicPr preferRelativeResize="0"/>
          <p:nvPr/>
        </p:nvPicPr>
        <p:blipFill rotWithShape="1">
          <a:blip r:embed="rId5">
            <a:alphaModFix/>
          </a:blip>
          <a:srcRect b="0" l="0" r="0" t="0"/>
          <a:stretch/>
        </p:blipFill>
        <p:spPr>
          <a:xfrm>
            <a:off x="9878903" y="5115536"/>
            <a:ext cx="2022583" cy="1637424"/>
          </a:xfrm>
          <a:prstGeom prst="rect">
            <a:avLst/>
          </a:prstGeom>
          <a:noFill/>
          <a:ln cap="flat" cmpd="sng" w="19050">
            <a:solidFill>
              <a:schemeClr val="dk1"/>
            </a:solidFill>
            <a:prstDash val="solid"/>
            <a:round/>
            <a:headEnd len="sm" w="sm" type="none"/>
            <a:tailEnd len="sm" w="sm" type="none"/>
          </a:ln>
        </p:spPr>
      </p:pic>
      <p:sp>
        <p:nvSpPr>
          <p:cNvPr id="464" name="Google Shape;464;p55"/>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Bald &amp; Golden Eagle Protection Act (BGEPA)</a:t>
            </a:r>
            <a:endParaRPr/>
          </a:p>
        </p:txBody>
      </p:sp>
      <p:sp>
        <p:nvSpPr>
          <p:cNvPr id="465" name="Google Shape;465;p55"/>
          <p:cNvSpPr txBox="1"/>
          <p:nvPr/>
        </p:nvSpPr>
        <p:spPr>
          <a:xfrm>
            <a:off x="10444316" y="2610145"/>
            <a:ext cx="1442443"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Bald Eagle</a:t>
            </a:r>
            <a:endParaRPr/>
          </a:p>
        </p:txBody>
      </p:sp>
      <p:sp>
        <p:nvSpPr>
          <p:cNvPr id="466" name="Google Shape;466;p55"/>
          <p:cNvSpPr/>
          <p:nvPr/>
        </p:nvSpPr>
        <p:spPr>
          <a:xfrm>
            <a:off x="211985" y="1371600"/>
            <a:ext cx="10225188" cy="523220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Prohibits taking* eagles, including their parts, nests or eggs without a permit.</a:t>
            </a:r>
            <a:endParaRPr/>
          </a:p>
          <a:p>
            <a:pPr indent="-342900" lvl="0" marL="342900" marR="0" rtl="0" algn="l">
              <a:spcBef>
                <a:spcPts val="1200"/>
              </a:spcBef>
              <a:spcAft>
                <a:spcPts val="0"/>
              </a:spcAft>
              <a:buClr>
                <a:srgbClr val="FFFF00"/>
              </a:buClr>
              <a:buSzPts val="2100"/>
              <a:buFont typeface="Arial"/>
              <a:buChar char="•"/>
            </a:pPr>
            <a:r>
              <a:rPr b="1" i="0" lang="en-US" sz="2100" u="sng" cap="none" strike="noStrike">
                <a:solidFill>
                  <a:srgbClr val="FFFF00"/>
                </a:solidFill>
                <a:latin typeface="Arial"/>
                <a:ea typeface="Arial"/>
                <a:cs typeface="Arial"/>
                <a:sym typeface="Arial"/>
              </a:rPr>
              <a:t>Two types of permits</a:t>
            </a:r>
            <a:r>
              <a:rPr b="1" i="0" lang="en-US" sz="2100" u="none" cap="none" strike="noStrike">
                <a:solidFill>
                  <a:srgbClr val="FFFF00"/>
                </a:solidFill>
                <a:latin typeface="Arial"/>
                <a:ea typeface="Arial"/>
                <a:cs typeface="Arial"/>
                <a:sym typeface="Arial"/>
              </a:rPr>
              <a:t> are issued:</a:t>
            </a:r>
            <a:endParaRPr/>
          </a:p>
          <a:p>
            <a:pPr indent="-457200" lvl="1" marL="914400" marR="0" rtl="0" algn="l">
              <a:spcBef>
                <a:spcPts val="1200"/>
              </a:spcBef>
              <a:spcAft>
                <a:spcPts val="0"/>
              </a:spcAft>
              <a:buClr>
                <a:srgbClr val="FFFF00"/>
              </a:buClr>
              <a:buSzPts val="2100"/>
              <a:buFont typeface="Calibri"/>
              <a:buAutoNum type="arabicPeriod"/>
            </a:pPr>
            <a:r>
              <a:rPr b="1" i="0" lang="en-US" sz="2100" u="sng" cap="none" strike="noStrike">
                <a:solidFill>
                  <a:srgbClr val="FFFF00"/>
                </a:solidFill>
                <a:latin typeface="Arial"/>
                <a:ea typeface="Arial"/>
                <a:cs typeface="Arial"/>
                <a:sym typeface="Arial"/>
              </a:rPr>
              <a:t>Permits associated with development projects</a:t>
            </a:r>
            <a:r>
              <a:rPr b="1" i="0" lang="en-US" sz="2100" u="none" cap="none" strike="noStrike">
                <a:solidFill>
                  <a:srgbClr val="FFFF00"/>
                </a:solidFill>
                <a:latin typeface="Arial"/>
                <a:ea typeface="Arial"/>
                <a:cs typeface="Arial"/>
                <a:sym typeface="Arial"/>
              </a:rPr>
              <a:t> or other activities that may impact eagles or their nests when the applicant is </a:t>
            </a:r>
            <a:r>
              <a:rPr b="1" i="0" lang="en-US" sz="2100" u="sng" cap="none" strike="noStrike">
                <a:solidFill>
                  <a:srgbClr val="FFFF00"/>
                </a:solidFill>
                <a:latin typeface="Arial"/>
                <a:ea typeface="Arial"/>
                <a:cs typeface="Arial"/>
                <a:sym typeface="Arial"/>
              </a:rPr>
              <a:t>unable to</a:t>
            </a:r>
            <a:r>
              <a:rPr b="1" i="0" lang="en-US" sz="2100" u="none" cap="none" strike="noStrike">
                <a:solidFill>
                  <a:srgbClr val="FFFF00"/>
                </a:solidFill>
                <a:latin typeface="Arial"/>
                <a:ea typeface="Arial"/>
                <a:cs typeface="Arial"/>
                <a:sym typeface="Arial"/>
              </a:rPr>
              <a:t> minimize or </a:t>
            </a:r>
            <a:r>
              <a:rPr b="1" i="0" lang="en-US" sz="2100" u="sng" cap="none" strike="noStrike">
                <a:solidFill>
                  <a:srgbClr val="FFFF00"/>
                </a:solidFill>
                <a:latin typeface="Arial"/>
                <a:ea typeface="Arial"/>
                <a:cs typeface="Arial"/>
                <a:sym typeface="Arial"/>
              </a:rPr>
              <a:t>prevent disturbance</a:t>
            </a:r>
            <a:r>
              <a:rPr b="1" i="0" lang="en-US" sz="2100" u="none" cap="none" strike="noStrike">
                <a:solidFill>
                  <a:srgbClr val="FFFF00"/>
                </a:solidFill>
                <a:latin typeface="Arial"/>
                <a:ea typeface="Arial"/>
                <a:cs typeface="Arial"/>
                <a:sym typeface="Arial"/>
              </a:rPr>
              <a:t> to bald or golden eagles; and</a:t>
            </a:r>
            <a:endParaRPr/>
          </a:p>
          <a:p>
            <a:pPr indent="-457200" lvl="1" marL="914400" marR="0" rtl="0" algn="l">
              <a:spcBef>
                <a:spcPts val="1200"/>
              </a:spcBef>
              <a:spcAft>
                <a:spcPts val="0"/>
              </a:spcAft>
              <a:buClr>
                <a:srgbClr val="FFFF00"/>
              </a:buClr>
              <a:buSzPts val="2100"/>
              <a:buFont typeface="Calibri"/>
              <a:buAutoNum type="arabicPeriod"/>
            </a:pPr>
            <a:r>
              <a:rPr b="1" i="0" lang="en-US" sz="2100" u="sng" cap="none" strike="noStrike">
                <a:solidFill>
                  <a:srgbClr val="FFFF00"/>
                </a:solidFill>
                <a:latin typeface="Arial"/>
                <a:ea typeface="Arial"/>
                <a:cs typeface="Arial"/>
                <a:sym typeface="Arial"/>
              </a:rPr>
              <a:t>Permits to take, possess</a:t>
            </a:r>
            <a:r>
              <a:rPr b="1" i="0" lang="en-US" sz="2100" u="none" cap="none" strike="noStrike">
                <a:solidFill>
                  <a:srgbClr val="FFFF00"/>
                </a:solidFill>
                <a:latin typeface="Arial"/>
                <a:ea typeface="Arial"/>
                <a:cs typeface="Arial"/>
                <a:sym typeface="Arial"/>
              </a:rPr>
              <a:t>, and transport bald and golden eagles for scientific, educational, and Indian religious purposes, depredation, and falconry (golden eagles).</a:t>
            </a:r>
            <a:endParaRPr/>
          </a:p>
          <a:p>
            <a:pPr indent="-171450" lvl="0" marL="171450" marR="0" rtl="0" algn="l">
              <a:spcBef>
                <a:spcPts val="3000"/>
              </a:spcBef>
              <a:spcAft>
                <a:spcPts val="0"/>
              </a:spcAft>
              <a:buNone/>
            </a:pPr>
            <a:r>
              <a:rPr b="1" i="0" lang="en-US" sz="1800" u="none" cap="none" strike="noStrike">
                <a:solidFill>
                  <a:srgbClr val="FFFF00"/>
                </a:solidFill>
                <a:latin typeface="Arial"/>
                <a:ea typeface="Arial"/>
                <a:cs typeface="Arial"/>
                <a:sym typeface="Arial"/>
              </a:rPr>
              <a:t>* </a:t>
            </a:r>
            <a:r>
              <a:rPr b="1" i="0" lang="en-US" sz="1800" u="sng" cap="none" strike="noStrike">
                <a:solidFill>
                  <a:srgbClr val="FFFF00"/>
                </a:solidFill>
                <a:latin typeface="Arial"/>
                <a:ea typeface="Arial"/>
                <a:cs typeface="Arial"/>
                <a:sym typeface="Arial"/>
              </a:rPr>
              <a:t>Take</a:t>
            </a:r>
            <a:r>
              <a:rPr b="1" i="0" lang="en-US" sz="1800" u="none" cap="none" strike="noStrike">
                <a:solidFill>
                  <a:srgbClr val="FFFF00"/>
                </a:solidFill>
                <a:latin typeface="Arial"/>
                <a:ea typeface="Arial"/>
                <a:cs typeface="Arial"/>
                <a:sym typeface="Arial"/>
              </a:rPr>
              <a:t> includes pursue, shoot, shoot at, poison, wound, kill, capture, trap, collect,</a:t>
            </a:r>
            <a:br>
              <a:rPr b="1" i="0" lang="en-US" sz="1800" u="none" cap="none" strike="noStrike">
                <a:solidFill>
                  <a:srgbClr val="FFFF00"/>
                </a:solidFill>
                <a:latin typeface="Arial"/>
                <a:ea typeface="Arial"/>
                <a:cs typeface="Arial"/>
                <a:sym typeface="Arial"/>
              </a:rPr>
            </a:br>
            <a:r>
              <a:rPr b="1" i="0" lang="en-US" sz="1800" u="none" cap="none" strike="noStrike">
                <a:solidFill>
                  <a:srgbClr val="FFFF00"/>
                </a:solidFill>
                <a:latin typeface="Arial"/>
                <a:ea typeface="Arial"/>
                <a:cs typeface="Arial"/>
                <a:sym typeface="Arial"/>
              </a:rPr>
              <a:t>molest or disturb.</a:t>
            </a:r>
            <a:br>
              <a:rPr b="1" i="0" lang="en-US" sz="1800" u="none" cap="none" strike="noStrike">
                <a:solidFill>
                  <a:srgbClr val="FFFF00"/>
                </a:solidFill>
                <a:latin typeface="Arial"/>
                <a:ea typeface="Arial"/>
                <a:cs typeface="Arial"/>
                <a:sym typeface="Arial"/>
              </a:rPr>
            </a:br>
            <a:r>
              <a:rPr b="1" i="0" lang="en-US" sz="1800" u="sng" cap="none" strike="noStrike">
                <a:solidFill>
                  <a:srgbClr val="FFFF00"/>
                </a:solidFill>
                <a:latin typeface="Arial"/>
                <a:ea typeface="Arial"/>
                <a:cs typeface="Arial"/>
                <a:sym typeface="Arial"/>
              </a:rPr>
              <a:t>Disturb</a:t>
            </a:r>
            <a:r>
              <a:rPr b="1" i="0" lang="en-US" sz="1800" u="none" cap="none" strike="noStrike">
                <a:solidFill>
                  <a:srgbClr val="FFFF00"/>
                </a:solidFill>
                <a:latin typeface="Arial"/>
                <a:ea typeface="Arial"/>
                <a:cs typeface="Arial"/>
                <a:sym typeface="Arial"/>
              </a:rPr>
              <a:t> means to agitate or bother a bald or golden eagle to a degree that causes, or</a:t>
            </a:r>
            <a:br>
              <a:rPr b="1" i="0" lang="en-US" sz="1800" u="none" cap="none" strike="noStrike">
                <a:solidFill>
                  <a:srgbClr val="FFFF00"/>
                </a:solidFill>
                <a:latin typeface="Arial"/>
                <a:ea typeface="Arial"/>
                <a:cs typeface="Arial"/>
                <a:sym typeface="Arial"/>
              </a:rPr>
            </a:br>
            <a:r>
              <a:rPr b="1" i="0" lang="en-US" sz="1800" u="none" cap="none" strike="noStrike">
                <a:solidFill>
                  <a:srgbClr val="FFFF00"/>
                </a:solidFill>
                <a:latin typeface="Arial"/>
                <a:ea typeface="Arial"/>
                <a:cs typeface="Arial"/>
                <a:sym typeface="Arial"/>
              </a:rPr>
              <a:t>is likely to cause, based on the best scientific information available, to injure an eagle, decrease its productivity, or abandon a nest.</a:t>
            </a:r>
            <a:endParaRPr b="1" i="0" sz="2100" u="none" cap="none" strike="noStrike">
              <a:solidFill>
                <a:srgbClr val="FFFF00"/>
              </a:solidFill>
              <a:latin typeface="Arial"/>
              <a:ea typeface="Arial"/>
              <a:cs typeface="Arial"/>
              <a:sym typeface="Arial"/>
            </a:endParaRPr>
          </a:p>
        </p:txBody>
      </p:sp>
      <p:sp>
        <p:nvSpPr>
          <p:cNvPr id="467" name="Google Shape;467;p55"/>
          <p:cNvSpPr txBox="1"/>
          <p:nvPr/>
        </p:nvSpPr>
        <p:spPr>
          <a:xfrm>
            <a:off x="9779794" y="6462533"/>
            <a:ext cx="222170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Nests are protected too</a:t>
            </a:r>
            <a:endParaRPr/>
          </a:p>
        </p:txBody>
      </p:sp>
      <p:sp>
        <p:nvSpPr>
          <p:cNvPr id="468" name="Google Shape;468;p55"/>
          <p:cNvSpPr txBox="1"/>
          <p:nvPr/>
        </p:nvSpPr>
        <p:spPr>
          <a:xfrm>
            <a:off x="10466134" y="4628105"/>
            <a:ext cx="1442443"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Golden Eagle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73" name="Shape 473"/>
        <p:cNvGrpSpPr/>
        <p:nvPr/>
      </p:nvGrpSpPr>
      <p:grpSpPr>
        <a:xfrm>
          <a:off x="0" y="0"/>
          <a:ext cx="0" cy="0"/>
          <a:chOff x="0" y="0"/>
          <a:chExt cx="0" cy="0"/>
        </a:xfrm>
      </p:grpSpPr>
      <p:sp>
        <p:nvSpPr>
          <p:cNvPr id="474" name="Google Shape;474;p56"/>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Bald &amp; Golden Eagle Protection Act (BGEPA)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Permits for development projects or other activities </a:t>
            </a:r>
            <a:endParaRPr/>
          </a:p>
        </p:txBody>
      </p:sp>
      <p:sp>
        <p:nvSpPr>
          <p:cNvPr id="475" name="Google Shape;475;p56"/>
          <p:cNvSpPr/>
          <p:nvPr/>
        </p:nvSpPr>
        <p:spPr>
          <a:xfrm>
            <a:off x="211985" y="1645920"/>
            <a:ext cx="11689502" cy="424731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Permits may be issued to take bald eagles and golden eagles where the taking is associated with but </a:t>
            </a:r>
            <a:r>
              <a:rPr b="1" i="0" lang="en-US" sz="2100" u="sng" cap="none" strike="noStrike">
                <a:solidFill>
                  <a:srgbClr val="FFFF00"/>
                </a:solidFill>
                <a:latin typeface="Arial"/>
                <a:ea typeface="Arial"/>
                <a:cs typeface="Arial"/>
                <a:sym typeface="Arial"/>
              </a:rPr>
              <a:t>not the purpose of the activity</a:t>
            </a:r>
            <a:r>
              <a:rPr b="1" i="0" lang="en-US" sz="2100" u="none" cap="none" strike="noStrike">
                <a:solidFill>
                  <a:srgbClr val="FFFF00"/>
                </a:solidFill>
                <a:latin typeface="Arial"/>
                <a:ea typeface="Arial"/>
                <a:cs typeface="Arial"/>
                <a:sym typeface="Arial"/>
              </a:rPr>
              <a:t>, and </a:t>
            </a:r>
            <a:r>
              <a:rPr b="1" i="0" lang="en-US" sz="2100" u="sng" cap="none" strike="noStrike">
                <a:solidFill>
                  <a:srgbClr val="FFFF00"/>
                </a:solidFill>
                <a:latin typeface="Arial"/>
                <a:ea typeface="Arial"/>
                <a:cs typeface="Arial"/>
                <a:sym typeface="Arial"/>
              </a:rPr>
              <a:t>cannot practicably be avoided</a:t>
            </a:r>
            <a:r>
              <a:rPr b="1" i="0" lang="en-US" sz="2100" u="none" cap="none" strike="noStrike">
                <a:solidFill>
                  <a:srgbClr val="FFFF00"/>
                </a:solidFill>
                <a:latin typeface="Arial"/>
                <a:ea typeface="Arial"/>
                <a:cs typeface="Arial"/>
                <a:sym typeface="Arial"/>
              </a:rPr>
              <a:t>.   Most take under this section will be in the form of disturbance, however, permits may authorize non-purposeful take that may result in mortality. </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 Permits may be issued for </a:t>
            </a:r>
            <a:r>
              <a:rPr b="1" i="0" lang="en-US" sz="2100" u="sng" cap="none" strike="noStrike">
                <a:solidFill>
                  <a:srgbClr val="FFFF00"/>
                </a:solidFill>
                <a:latin typeface="Arial"/>
                <a:ea typeface="Arial"/>
                <a:cs typeface="Arial"/>
                <a:sym typeface="Arial"/>
              </a:rPr>
              <a:t>removing eagle nests</a:t>
            </a:r>
            <a:r>
              <a:rPr b="1" i="0" lang="en-US" sz="2100" u="none" cap="none" strike="noStrike">
                <a:solidFill>
                  <a:srgbClr val="FFFF00"/>
                </a:solidFill>
                <a:latin typeface="Arial"/>
                <a:ea typeface="Arial"/>
                <a:cs typeface="Arial"/>
                <a:sym typeface="Arial"/>
              </a:rPr>
              <a:t> where:</a:t>
            </a:r>
            <a:endParaRPr/>
          </a:p>
          <a:p>
            <a:pPr indent="-457200" lvl="1" marL="914400" marR="0" rtl="0" algn="l">
              <a:spcBef>
                <a:spcPts val="12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Necessary to alleviate </a:t>
            </a:r>
            <a:r>
              <a:rPr b="1" i="0" lang="en-US" sz="2100" u="sng" cap="none" strike="noStrike">
                <a:solidFill>
                  <a:srgbClr val="FFFF00"/>
                </a:solidFill>
                <a:latin typeface="Arial"/>
                <a:ea typeface="Arial"/>
                <a:cs typeface="Arial"/>
                <a:sym typeface="Arial"/>
              </a:rPr>
              <a:t>a safety emergency</a:t>
            </a:r>
            <a:r>
              <a:rPr b="1" i="0" lang="en-US" sz="2100" u="none" cap="none" strike="noStrike">
                <a:solidFill>
                  <a:srgbClr val="FFFF00"/>
                </a:solidFill>
                <a:latin typeface="Arial"/>
                <a:ea typeface="Arial"/>
                <a:cs typeface="Arial"/>
                <a:sym typeface="Arial"/>
              </a:rPr>
              <a:t> to people or eagles,</a:t>
            </a:r>
            <a:endParaRPr/>
          </a:p>
          <a:p>
            <a:pPr indent="-457200" lvl="1" marL="914400" marR="0" rtl="0" algn="l">
              <a:spcBef>
                <a:spcPts val="12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Necessary to ensure </a:t>
            </a:r>
            <a:r>
              <a:rPr b="1" i="0" lang="en-US" sz="2100" u="sng" cap="none" strike="noStrike">
                <a:solidFill>
                  <a:srgbClr val="FFFF00"/>
                </a:solidFill>
                <a:latin typeface="Arial"/>
                <a:ea typeface="Arial"/>
                <a:cs typeface="Arial"/>
                <a:sym typeface="Arial"/>
              </a:rPr>
              <a:t>public health and safety</a:t>
            </a:r>
            <a:r>
              <a:rPr b="1" i="0" lang="en-US" sz="2100" u="none" cap="none" strike="noStrike">
                <a:solidFill>
                  <a:srgbClr val="FFFF00"/>
                </a:solidFill>
                <a:latin typeface="Arial"/>
                <a:ea typeface="Arial"/>
                <a:cs typeface="Arial"/>
                <a:sym typeface="Arial"/>
              </a:rPr>
              <a:t>,</a:t>
            </a:r>
            <a:endParaRPr/>
          </a:p>
          <a:p>
            <a:pPr indent="-457200" lvl="1" marL="914400" marR="0" rtl="0" algn="l">
              <a:spcBef>
                <a:spcPts val="12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The nest </a:t>
            </a:r>
            <a:r>
              <a:rPr b="1" i="0" lang="en-US" sz="2100" u="sng" cap="none" strike="noStrike">
                <a:solidFill>
                  <a:srgbClr val="FFFF00"/>
                </a:solidFill>
                <a:latin typeface="Arial"/>
                <a:ea typeface="Arial"/>
                <a:cs typeface="Arial"/>
                <a:sym typeface="Arial"/>
              </a:rPr>
              <a:t>prevents the use</a:t>
            </a:r>
            <a:r>
              <a:rPr b="1" i="0" lang="en-US" sz="2100" u="none" cap="none" strike="noStrike">
                <a:solidFill>
                  <a:srgbClr val="FFFF00"/>
                </a:solidFill>
                <a:latin typeface="Arial"/>
                <a:ea typeface="Arial"/>
                <a:cs typeface="Arial"/>
                <a:sym typeface="Arial"/>
              </a:rPr>
              <a:t> of a human-engineered structure, or </a:t>
            </a:r>
            <a:endParaRPr/>
          </a:p>
          <a:p>
            <a:pPr indent="-457200" lvl="1" marL="914400" marR="0" rtl="0" algn="l">
              <a:spcBef>
                <a:spcPts val="12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The activity or mitigation for the activity </a:t>
            </a:r>
            <a:r>
              <a:rPr b="1" i="0" lang="en-US" sz="2100" u="sng" cap="none" strike="noStrike">
                <a:solidFill>
                  <a:srgbClr val="FFFF00"/>
                </a:solidFill>
                <a:latin typeface="Arial"/>
                <a:ea typeface="Arial"/>
                <a:cs typeface="Arial"/>
                <a:sym typeface="Arial"/>
              </a:rPr>
              <a:t>will provide a net benefit to eagles</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sng" cap="none" strike="noStrike">
                <a:solidFill>
                  <a:srgbClr val="FFFF00"/>
                </a:solidFill>
                <a:latin typeface="Arial"/>
                <a:ea typeface="Arial"/>
                <a:cs typeface="Arial"/>
                <a:sym typeface="Arial"/>
              </a:rPr>
              <a:t>Only inactive nests may be taken</a:t>
            </a:r>
            <a:r>
              <a:rPr b="1" i="0" lang="en-US" sz="2100" u="none" cap="none" strike="noStrike">
                <a:solidFill>
                  <a:srgbClr val="FFFF00"/>
                </a:solidFill>
                <a:latin typeface="Arial"/>
                <a:ea typeface="Arial"/>
                <a:cs typeface="Arial"/>
                <a:sym typeface="Arial"/>
              </a:rPr>
              <a:t>, except in the case of safety emergencies.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pic>
        <p:nvPicPr>
          <p:cNvPr id="259" name="Google Shape;259;p39"/>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260" name="Google Shape;260;p39"/>
          <p:cNvSpPr txBox="1"/>
          <p:nvPr>
            <p:ph type="title"/>
          </p:nvPr>
        </p:nvSpPr>
        <p:spPr>
          <a:xfrm>
            <a:off x="197089" y="241378"/>
            <a:ext cx="11797823" cy="89303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sz="3600">
                <a:solidFill>
                  <a:srgbClr val="FFFF00"/>
                </a:solidFill>
                <a:latin typeface="Arial"/>
                <a:ea typeface="Arial"/>
                <a:cs typeface="Arial"/>
                <a:sym typeface="Arial"/>
              </a:rPr>
              <a:t>Mission of U.S. Fish and Wildlife Service</a:t>
            </a:r>
            <a:endParaRPr/>
          </a:p>
        </p:txBody>
      </p:sp>
      <p:sp>
        <p:nvSpPr>
          <p:cNvPr id="261" name="Google Shape;261;p39"/>
          <p:cNvSpPr txBox="1"/>
          <p:nvPr>
            <p:ph idx="1" type="body"/>
          </p:nvPr>
        </p:nvSpPr>
        <p:spPr>
          <a:xfrm>
            <a:off x="900077" y="1214736"/>
            <a:ext cx="10515600" cy="18142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Arial"/>
              <a:buNone/>
            </a:pPr>
            <a:r>
              <a:rPr b="1" i="1" lang="en-US">
                <a:solidFill>
                  <a:schemeClr val="lt1"/>
                </a:solidFill>
              </a:rPr>
              <a:t>To work with others to conserve, protect and enhance fish, wildlife and plants and their habitats for the continuing benefit of the American people.</a:t>
            </a:r>
            <a:endParaRPr b="1" i="1" sz="3200">
              <a:solidFill>
                <a:schemeClr val="lt1"/>
              </a:solidFill>
            </a:endParaRPr>
          </a:p>
        </p:txBody>
      </p:sp>
      <p:sp>
        <p:nvSpPr>
          <p:cNvPr id="262" name="Google Shape;262;p39"/>
          <p:cNvSpPr txBox="1"/>
          <p:nvPr/>
        </p:nvSpPr>
        <p:spPr>
          <a:xfrm>
            <a:off x="9058451" y="6123461"/>
            <a:ext cx="302833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2F2F2"/>
                </a:solidFill>
                <a:latin typeface="Calibri"/>
                <a:ea typeface="Calibri"/>
                <a:cs typeface="Calibri"/>
                <a:sym typeface="Calibri"/>
              </a:rPr>
              <a:t>Endangered Whooping Cranes</a:t>
            </a:r>
            <a:endParaRPr/>
          </a:p>
          <a:p>
            <a:pPr indent="0" lvl="0" marL="0" marR="0" rtl="0" algn="ctr">
              <a:spcBef>
                <a:spcPts val="0"/>
              </a:spcBef>
              <a:spcAft>
                <a:spcPts val="0"/>
              </a:spcAft>
              <a:buNone/>
            </a:pPr>
            <a:r>
              <a:rPr b="0" i="0" lang="en-US" sz="1800" u="none" cap="none" strike="noStrike">
                <a:solidFill>
                  <a:srgbClr val="F2F2F2"/>
                </a:solidFill>
                <a:latin typeface="Calibri"/>
                <a:ea typeface="Calibri"/>
                <a:cs typeface="Calibri"/>
                <a:sym typeface="Calibri"/>
              </a:rPr>
              <a:t>Platte River, Nebraska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80" name="Shape 480"/>
        <p:cNvGrpSpPr/>
        <p:nvPr/>
      </p:nvGrpSpPr>
      <p:grpSpPr>
        <a:xfrm>
          <a:off x="0" y="0"/>
          <a:ext cx="0" cy="0"/>
          <a:chOff x="0" y="0"/>
          <a:chExt cx="0" cy="0"/>
        </a:xfrm>
      </p:grpSpPr>
      <p:sp>
        <p:nvSpPr>
          <p:cNvPr id="481" name="Google Shape;481;p57"/>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Bald &amp; Golden Eagle Protection Act (BGEPA)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Additional Considerations</a:t>
            </a:r>
            <a:endParaRPr/>
          </a:p>
        </p:txBody>
      </p:sp>
      <p:sp>
        <p:nvSpPr>
          <p:cNvPr id="482" name="Google Shape;482;p57"/>
          <p:cNvSpPr/>
          <p:nvPr/>
        </p:nvSpPr>
        <p:spPr>
          <a:xfrm>
            <a:off x="211985" y="1645920"/>
            <a:ext cx="11689502" cy="409342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All permittees will be </a:t>
            </a:r>
            <a:r>
              <a:rPr b="1" i="0" lang="en-US" sz="2100" u="sng" cap="none" strike="noStrike">
                <a:solidFill>
                  <a:srgbClr val="FFFF00"/>
                </a:solidFill>
                <a:latin typeface="Arial"/>
                <a:ea typeface="Arial"/>
                <a:cs typeface="Arial"/>
                <a:sym typeface="Arial"/>
              </a:rPr>
              <a:t>required to avoid and minimize</a:t>
            </a:r>
            <a:r>
              <a:rPr b="1" i="0" lang="en-US" sz="2100" u="none" cap="none" strike="noStrike">
                <a:solidFill>
                  <a:srgbClr val="FFFF00"/>
                </a:solidFill>
                <a:latin typeface="Arial"/>
                <a:ea typeface="Arial"/>
                <a:cs typeface="Arial"/>
                <a:sym typeface="Arial"/>
              </a:rPr>
              <a:t> the potential for take to the degree practicable, and for programmatic permits, to the point where take is unavoidable. </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Additional </a:t>
            </a:r>
            <a:r>
              <a:rPr b="1" i="0" lang="en-US" sz="2100" u="sng" cap="none" strike="noStrike">
                <a:solidFill>
                  <a:srgbClr val="FFFF00"/>
                </a:solidFill>
                <a:latin typeface="Arial"/>
                <a:ea typeface="Arial"/>
                <a:cs typeface="Arial"/>
                <a:sym typeface="Arial"/>
              </a:rPr>
              <a:t>compensatory mitigation</a:t>
            </a:r>
            <a:r>
              <a:rPr b="1" i="0" lang="en-US" sz="2100" u="none" cap="none" strike="noStrike">
                <a:solidFill>
                  <a:srgbClr val="FFFF00"/>
                </a:solidFill>
                <a:latin typeface="Arial"/>
                <a:ea typeface="Arial"/>
                <a:cs typeface="Arial"/>
                <a:sym typeface="Arial"/>
              </a:rPr>
              <a:t> may be required for: </a:t>
            </a:r>
            <a:endParaRPr/>
          </a:p>
          <a:p>
            <a:pPr indent="-457200" lvl="1" marL="914400" marR="0" rtl="0" algn="l">
              <a:spcBef>
                <a:spcPts val="1200"/>
              </a:spcBef>
              <a:spcAft>
                <a:spcPts val="0"/>
              </a:spcAft>
              <a:buClr>
                <a:srgbClr val="FFFF00"/>
              </a:buClr>
              <a:buSzPts val="2100"/>
              <a:buFont typeface="Calibri"/>
              <a:buAutoNum type="arabicPeriod"/>
            </a:pPr>
            <a:r>
              <a:rPr b="1" i="0" lang="en-US" sz="2100" u="sng" cap="none" strike="noStrike">
                <a:solidFill>
                  <a:srgbClr val="FFFF00"/>
                </a:solidFill>
                <a:latin typeface="Arial"/>
                <a:ea typeface="Arial"/>
                <a:cs typeface="Arial"/>
                <a:sym typeface="Arial"/>
              </a:rPr>
              <a:t>Programmatic take</a:t>
            </a:r>
            <a:r>
              <a:rPr b="1" i="0" lang="en-US" sz="2100" u="none" cap="none" strike="noStrike">
                <a:solidFill>
                  <a:srgbClr val="FFFF00"/>
                </a:solidFill>
                <a:latin typeface="Arial"/>
                <a:ea typeface="Arial"/>
                <a:cs typeface="Arial"/>
                <a:sym typeface="Arial"/>
              </a:rPr>
              <a:t> and other multiple take authorizations; </a:t>
            </a:r>
            <a:endParaRPr/>
          </a:p>
          <a:p>
            <a:pPr indent="-457200" lvl="1" marL="914400" marR="0" rtl="0" algn="l">
              <a:spcBef>
                <a:spcPts val="12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Disturbance associated with the </a:t>
            </a:r>
            <a:r>
              <a:rPr b="1" i="0" lang="en-US" sz="2100" u="sng" cap="none" strike="noStrike">
                <a:solidFill>
                  <a:srgbClr val="FFFF00"/>
                </a:solidFill>
                <a:latin typeface="Arial"/>
                <a:ea typeface="Arial"/>
                <a:cs typeface="Arial"/>
                <a:sym typeface="Arial"/>
              </a:rPr>
              <a:t>permanent loss of a breeding territory</a:t>
            </a:r>
            <a:r>
              <a:rPr b="1" i="0" lang="en-US" sz="2100" u="none" cap="none" strike="noStrike">
                <a:solidFill>
                  <a:srgbClr val="FFFF00"/>
                </a:solidFill>
                <a:latin typeface="Arial"/>
                <a:ea typeface="Arial"/>
                <a:cs typeface="Arial"/>
                <a:sym typeface="Arial"/>
              </a:rPr>
              <a:t> or important </a:t>
            </a:r>
            <a:r>
              <a:rPr b="1" i="0" lang="en-US" sz="2100" u="sng" cap="none" strike="noStrike">
                <a:solidFill>
                  <a:srgbClr val="FFFF00"/>
                </a:solidFill>
                <a:latin typeface="Arial"/>
                <a:ea typeface="Arial"/>
                <a:cs typeface="Arial"/>
                <a:sym typeface="Arial"/>
              </a:rPr>
              <a:t>traditional communal roost site</a:t>
            </a:r>
            <a:r>
              <a:rPr b="1" i="0" lang="en-US" sz="2100" u="none" cap="none" strike="noStrike">
                <a:solidFill>
                  <a:srgbClr val="FFFF00"/>
                </a:solidFill>
                <a:latin typeface="Arial"/>
                <a:ea typeface="Arial"/>
                <a:cs typeface="Arial"/>
                <a:sym typeface="Arial"/>
              </a:rPr>
              <a:t>; or </a:t>
            </a:r>
            <a:endParaRPr/>
          </a:p>
          <a:p>
            <a:pPr indent="-457200" lvl="1" marL="914400" marR="0" rtl="0" algn="l">
              <a:spcBef>
                <a:spcPts val="1200"/>
              </a:spcBef>
              <a:spcAft>
                <a:spcPts val="0"/>
              </a:spcAft>
              <a:buClr>
                <a:srgbClr val="FFFF00"/>
              </a:buClr>
              <a:buSzPts val="2100"/>
              <a:buFont typeface="Calibri"/>
              <a:buAutoNum type="arabicPeriod"/>
            </a:pPr>
            <a:r>
              <a:rPr b="1" i="0" lang="en-US" sz="2100" u="none" cap="none" strike="noStrike">
                <a:solidFill>
                  <a:srgbClr val="FFFF00"/>
                </a:solidFill>
                <a:latin typeface="Arial"/>
                <a:ea typeface="Arial"/>
                <a:cs typeface="Arial"/>
                <a:sym typeface="Arial"/>
              </a:rPr>
              <a:t>As necessary </a:t>
            </a:r>
            <a:r>
              <a:rPr b="1" i="0" lang="en-US" sz="2100" u="sng" cap="none" strike="noStrike">
                <a:solidFill>
                  <a:srgbClr val="FFFF00"/>
                </a:solidFill>
                <a:latin typeface="Arial"/>
                <a:ea typeface="Arial"/>
                <a:cs typeface="Arial"/>
                <a:sym typeface="Arial"/>
              </a:rPr>
              <a:t>to off-set impacts</a:t>
            </a:r>
            <a:r>
              <a:rPr b="1" i="0" lang="en-US" sz="2100" u="none" cap="none" strike="noStrike">
                <a:solidFill>
                  <a:srgbClr val="FFFF00"/>
                </a:solidFill>
                <a:latin typeface="Arial"/>
                <a:ea typeface="Arial"/>
                <a:cs typeface="Arial"/>
                <a:sym typeface="Arial"/>
              </a:rPr>
              <a:t> to the </a:t>
            </a:r>
            <a:r>
              <a:rPr b="1" i="0" lang="en-US" sz="2100" u="sng" cap="none" strike="noStrike">
                <a:solidFill>
                  <a:srgbClr val="FFFF00"/>
                </a:solidFill>
                <a:latin typeface="Arial"/>
                <a:ea typeface="Arial"/>
                <a:cs typeface="Arial"/>
                <a:sym typeface="Arial"/>
              </a:rPr>
              <a:t>local area population</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Basic recommendations to help minimize the potential for disturbing </a:t>
            </a:r>
            <a:r>
              <a:rPr b="1" i="0" lang="en-US" sz="2100" u="sng" cap="none" strike="noStrike">
                <a:solidFill>
                  <a:srgbClr val="FFFF00"/>
                </a:solidFill>
                <a:latin typeface="Arial"/>
                <a:ea typeface="Arial"/>
                <a:cs typeface="Arial"/>
                <a:sym typeface="Arial"/>
              </a:rPr>
              <a:t>bald</a:t>
            </a:r>
            <a:r>
              <a:rPr b="1" i="0" lang="en-US" sz="2100" u="none" cap="none" strike="noStrike">
                <a:solidFill>
                  <a:srgbClr val="FFFF00"/>
                </a:solidFill>
                <a:latin typeface="Arial"/>
                <a:ea typeface="Arial"/>
                <a:cs typeface="Arial"/>
                <a:sym typeface="Arial"/>
              </a:rPr>
              <a:t> eagles:</a:t>
            </a:r>
            <a:br>
              <a:rPr b="1" i="0" lang="en-US" sz="2100" u="none" cap="none" strike="noStrike">
                <a:solidFill>
                  <a:srgbClr val="FFFF00"/>
                </a:solidFill>
                <a:latin typeface="Arial"/>
                <a:ea typeface="Arial"/>
                <a:cs typeface="Arial"/>
                <a:sym typeface="Arial"/>
              </a:rPr>
            </a:br>
            <a:r>
              <a:rPr b="1" i="0" lang="en-US" sz="2100" u="none" cap="none" strike="noStrike">
                <a:solidFill>
                  <a:srgbClr val="FFFF00"/>
                </a:solidFill>
                <a:latin typeface="Arial"/>
                <a:ea typeface="Arial"/>
                <a:cs typeface="Arial"/>
                <a:sym typeface="Arial"/>
              </a:rPr>
              <a:t>	</a:t>
            </a:r>
            <a:r>
              <a:rPr b="1" i="1" lang="en-US" sz="2100" u="none" cap="none" strike="noStrike">
                <a:solidFill>
                  <a:srgbClr val="FFFF00"/>
                </a:solidFill>
                <a:latin typeface="Arial"/>
                <a:ea typeface="Arial"/>
                <a:cs typeface="Arial"/>
                <a:sym typeface="Arial"/>
              </a:rPr>
              <a:t>National Bald Eagle Management Guidelines</a:t>
            </a:r>
            <a:br>
              <a:rPr b="1" i="1" lang="en-US" sz="2100" u="none" cap="none" strike="noStrike">
                <a:solidFill>
                  <a:srgbClr val="FFFF00"/>
                </a:solidFill>
                <a:latin typeface="Arial"/>
                <a:ea typeface="Arial"/>
                <a:cs typeface="Arial"/>
                <a:sym typeface="Arial"/>
              </a:rPr>
            </a:br>
            <a:r>
              <a:rPr b="1" i="1" lang="en-US" sz="2100" u="none" cap="none" strike="noStrike">
                <a:solidFill>
                  <a:srgbClr val="FFFF00"/>
                </a:solidFill>
                <a:latin typeface="Arial"/>
                <a:ea typeface="Arial"/>
                <a:cs typeface="Arial"/>
                <a:sym typeface="Arial"/>
              </a:rPr>
              <a:t>	(https://www.fws.gov/r7/eaglepermit/pdf/national_guidelines.pdf)</a:t>
            </a:r>
            <a:endParaRPr b="1" i="0" sz="2100" u="none" cap="none" strike="noStrike">
              <a:solidFill>
                <a:srgbClr val="FFFF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487" name="Shape 487"/>
        <p:cNvGrpSpPr/>
        <p:nvPr/>
      </p:nvGrpSpPr>
      <p:grpSpPr>
        <a:xfrm>
          <a:off x="0" y="0"/>
          <a:ext cx="0" cy="0"/>
          <a:chOff x="0" y="0"/>
          <a:chExt cx="0" cy="0"/>
        </a:xfrm>
      </p:grpSpPr>
      <p:pic>
        <p:nvPicPr>
          <p:cNvPr id="488" name="Google Shape;488;p58"/>
          <p:cNvPicPr preferRelativeResize="0"/>
          <p:nvPr/>
        </p:nvPicPr>
        <p:blipFill rotWithShape="1">
          <a:blip r:embed="rId3">
            <a:alphaModFix/>
          </a:blip>
          <a:srcRect b="0" l="0" r="0" t="0"/>
          <a:stretch/>
        </p:blipFill>
        <p:spPr>
          <a:xfrm>
            <a:off x="2715026" y="5253902"/>
            <a:ext cx="1950721" cy="1463040"/>
          </a:xfrm>
          <a:prstGeom prst="rect">
            <a:avLst/>
          </a:prstGeom>
          <a:noFill/>
          <a:ln cap="flat" cmpd="sng" w="19050">
            <a:solidFill>
              <a:schemeClr val="dk1"/>
            </a:solidFill>
            <a:prstDash val="solid"/>
            <a:round/>
            <a:headEnd len="sm" w="sm" type="none"/>
            <a:tailEnd len="sm" w="sm" type="none"/>
          </a:ln>
        </p:spPr>
      </p:pic>
      <p:sp>
        <p:nvSpPr>
          <p:cNvPr id="489" name="Google Shape;489;p58"/>
          <p:cNvSpPr/>
          <p:nvPr/>
        </p:nvSpPr>
        <p:spPr>
          <a:xfrm>
            <a:off x="211984" y="1064408"/>
            <a:ext cx="11653980" cy="404726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Corps of Engineers has the sole responsibility for making final permit decisions.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CWA establishes the </a:t>
            </a:r>
            <a:r>
              <a:rPr b="1" i="0" lang="en-US" sz="2100" u="none" cap="none" strike="noStrike">
                <a:solidFill>
                  <a:schemeClr val="lt1"/>
                </a:solidFill>
                <a:latin typeface="Arial"/>
                <a:ea typeface="Arial"/>
                <a:cs typeface="Arial"/>
                <a:sym typeface="Arial"/>
              </a:rPr>
              <a:t>USFWS's</a:t>
            </a:r>
            <a:r>
              <a:rPr b="1" i="0" lang="en-US" sz="2100" u="none" cap="none" strike="noStrike">
                <a:solidFill>
                  <a:srgbClr val="FFFF00"/>
                </a:solidFill>
                <a:latin typeface="Arial"/>
                <a:ea typeface="Arial"/>
                <a:cs typeface="Arial"/>
                <a:sym typeface="Arial"/>
              </a:rPr>
              <a:t> statutory authority as the Corps of Engineers’ </a:t>
            </a:r>
            <a:r>
              <a:rPr b="1" i="0" lang="en-US" sz="2100" u="none" cap="none" strike="noStrike">
                <a:solidFill>
                  <a:schemeClr val="lt1"/>
                </a:solidFill>
                <a:latin typeface="Arial"/>
                <a:ea typeface="Arial"/>
                <a:cs typeface="Arial"/>
                <a:sym typeface="Arial"/>
              </a:rPr>
              <a:t>principal consultant</a:t>
            </a:r>
            <a:r>
              <a:rPr b="1" i="0" lang="en-US" sz="2100" u="none" cap="none" strike="noStrike">
                <a:solidFill>
                  <a:srgbClr val="FFFF00"/>
                </a:solidFill>
                <a:latin typeface="Arial"/>
                <a:ea typeface="Arial"/>
                <a:cs typeface="Arial"/>
                <a:sym typeface="Arial"/>
              </a:rPr>
              <a:t> on fish, wildlife, and their habitat for Section 404 </a:t>
            </a:r>
            <a:r>
              <a:rPr b="1" i="0" lang="en-US" sz="2100" u="none" cap="none" strike="noStrike">
                <a:solidFill>
                  <a:schemeClr val="lt1"/>
                </a:solidFill>
                <a:latin typeface="Arial"/>
                <a:ea typeface="Arial"/>
                <a:cs typeface="Arial"/>
                <a:sym typeface="Arial"/>
              </a:rPr>
              <a:t>wetland permits,</a:t>
            </a:r>
            <a:r>
              <a:rPr b="1" i="0" lang="en-US" sz="2100" u="none" cap="none" strike="noStrike">
                <a:solidFill>
                  <a:srgbClr val="FFFF00"/>
                </a:solidFill>
                <a:latin typeface="Arial"/>
                <a:ea typeface="Arial"/>
                <a:cs typeface="Arial"/>
                <a:sym typeface="Arial"/>
              </a:rPr>
              <a:t> and for making </a:t>
            </a:r>
            <a:r>
              <a:rPr b="1" i="0" lang="en-US" sz="2100" u="sng" cap="none" strike="noStrike">
                <a:solidFill>
                  <a:srgbClr val="FFFF00"/>
                </a:solidFill>
                <a:latin typeface="Arial"/>
                <a:ea typeface="Arial"/>
                <a:cs typeface="Arial"/>
                <a:sym typeface="Arial"/>
              </a:rPr>
              <a:t>recommendations to mitigate* potential impacts</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USFWS is automatically included on wetland bank and in-lieu fee third party provider </a:t>
            </a:r>
            <a:r>
              <a:rPr b="1" i="0" lang="en-US" sz="2100" u="sng" cap="none" strike="noStrike">
                <a:solidFill>
                  <a:srgbClr val="FFFF00"/>
                </a:solidFill>
                <a:latin typeface="Arial"/>
                <a:ea typeface="Arial"/>
                <a:cs typeface="Arial"/>
                <a:sym typeface="Arial"/>
              </a:rPr>
              <a:t>interagency review teams</a:t>
            </a:r>
            <a:r>
              <a:rPr b="1" i="0" lang="en-US" sz="2100" u="none" cap="none" strike="noStrike">
                <a:solidFill>
                  <a:srgbClr val="FFFF00"/>
                </a:solidFill>
                <a:latin typeface="Arial"/>
                <a:ea typeface="Arial"/>
                <a:cs typeface="Arial"/>
                <a:sym typeface="Arial"/>
              </a:rPr>
              <a:t> (IRT).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Authority to </a:t>
            </a:r>
            <a:r>
              <a:rPr b="1" i="0" lang="en-US" sz="2100" u="sng" cap="none" strike="noStrike">
                <a:solidFill>
                  <a:srgbClr val="FFFF00"/>
                </a:solidFill>
                <a:latin typeface="Arial"/>
                <a:ea typeface="Arial"/>
                <a:cs typeface="Arial"/>
                <a:sym typeface="Arial"/>
              </a:rPr>
              <a:t>elevate specific permit decisions</a:t>
            </a:r>
            <a:r>
              <a:rPr b="1" i="0" lang="en-US" sz="2100" u="none" cap="none" strike="noStrike">
                <a:solidFill>
                  <a:srgbClr val="FFFF00"/>
                </a:solidFill>
                <a:latin typeface="Arial"/>
                <a:ea typeface="Arial"/>
                <a:cs typeface="Arial"/>
                <a:sym typeface="Arial"/>
              </a:rPr>
              <a:t> involving aquatic resources of national importance (ARNI) for review by the Assistant Secretary of the Army for Civil Works and the Assistant Secretary for Fish and Wildlife and Parks.</a:t>
            </a:r>
            <a:endParaRPr/>
          </a:p>
          <a:p>
            <a:pPr indent="0" lvl="0" marL="0" marR="0" rtl="0" algn="l">
              <a:spcBef>
                <a:spcPts val="2400"/>
              </a:spcBef>
              <a:spcAft>
                <a:spcPts val="0"/>
              </a:spcAft>
              <a:buNone/>
            </a:pPr>
            <a:r>
              <a:rPr b="1" i="0" lang="en-US" sz="1800" u="none" cap="none" strike="noStrike">
                <a:solidFill>
                  <a:srgbClr val="FFFF00"/>
                </a:solidFill>
                <a:latin typeface="Arial"/>
                <a:ea typeface="Arial"/>
                <a:cs typeface="Arial"/>
                <a:sym typeface="Arial"/>
              </a:rPr>
              <a:t>*  </a:t>
            </a:r>
            <a:r>
              <a:rPr b="1" i="0" lang="en-US" sz="1800" u="sng" cap="none" strike="noStrike">
                <a:solidFill>
                  <a:srgbClr val="FFFF00"/>
                </a:solidFill>
                <a:latin typeface="Arial"/>
                <a:ea typeface="Arial"/>
                <a:cs typeface="Arial"/>
                <a:sym typeface="Arial"/>
              </a:rPr>
              <a:t>Mitigation</a:t>
            </a:r>
            <a:r>
              <a:rPr b="1" i="0" lang="en-US" sz="1800" u="none" cap="none" strike="noStrike">
                <a:solidFill>
                  <a:srgbClr val="FFFF00"/>
                </a:solidFill>
                <a:latin typeface="Arial"/>
                <a:ea typeface="Arial"/>
                <a:cs typeface="Arial"/>
                <a:sym typeface="Arial"/>
              </a:rPr>
              <a:t>: avoid, minimize, and compensate for unavoidable loss of wetland functions.</a:t>
            </a:r>
            <a:endParaRPr b="1" i="0" sz="2100" u="none" cap="none" strike="noStrike">
              <a:solidFill>
                <a:srgbClr val="FFFF00"/>
              </a:solidFill>
              <a:latin typeface="Arial"/>
              <a:ea typeface="Arial"/>
              <a:cs typeface="Arial"/>
              <a:sym typeface="Arial"/>
            </a:endParaRPr>
          </a:p>
        </p:txBody>
      </p:sp>
      <p:sp>
        <p:nvSpPr>
          <p:cNvPr id="490" name="Google Shape;490;p58"/>
          <p:cNvSpPr txBox="1"/>
          <p:nvPr/>
        </p:nvSpPr>
        <p:spPr>
          <a:xfrm>
            <a:off x="247507" y="286324"/>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Clean Water Act (CWA)</a:t>
            </a:r>
            <a:br>
              <a:rPr b="1" i="0" lang="en-US" sz="3600" u="none" cap="none" strike="noStrike">
                <a:solidFill>
                  <a:srgbClr val="FFFF00"/>
                </a:solidFill>
                <a:latin typeface="Arial"/>
                <a:ea typeface="Arial"/>
                <a:cs typeface="Arial"/>
                <a:sym typeface="Arial"/>
              </a:rPr>
            </a:br>
            <a:endParaRPr b="1" i="0" sz="3600" u="none" cap="none" strike="noStrike">
              <a:solidFill>
                <a:srgbClr val="FFFF00"/>
              </a:solidFill>
              <a:latin typeface="Arial"/>
              <a:ea typeface="Arial"/>
              <a:cs typeface="Arial"/>
              <a:sym typeface="Arial"/>
            </a:endParaRPr>
          </a:p>
        </p:txBody>
      </p:sp>
      <p:pic>
        <p:nvPicPr>
          <p:cNvPr id="491" name="Google Shape;491;p58"/>
          <p:cNvPicPr preferRelativeResize="0"/>
          <p:nvPr/>
        </p:nvPicPr>
        <p:blipFill rotWithShape="1">
          <a:blip r:embed="rId4">
            <a:alphaModFix/>
          </a:blip>
          <a:srcRect b="0" l="0" r="0" t="0"/>
          <a:stretch/>
        </p:blipFill>
        <p:spPr>
          <a:xfrm>
            <a:off x="247507" y="5253902"/>
            <a:ext cx="2043282" cy="1463040"/>
          </a:xfrm>
          <a:prstGeom prst="rect">
            <a:avLst/>
          </a:prstGeom>
          <a:noFill/>
          <a:ln>
            <a:noFill/>
          </a:ln>
        </p:spPr>
      </p:pic>
      <p:pic>
        <p:nvPicPr>
          <p:cNvPr id="492" name="Google Shape;492;p58"/>
          <p:cNvPicPr preferRelativeResize="0"/>
          <p:nvPr/>
        </p:nvPicPr>
        <p:blipFill rotWithShape="1">
          <a:blip r:embed="rId5">
            <a:alphaModFix/>
          </a:blip>
          <a:srcRect b="0" l="0" r="0" t="0"/>
          <a:stretch/>
        </p:blipFill>
        <p:spPr>
          <a:xfrm>
            <a:off x="7464941" y="5253902"/>
            <a:ext cx="2026064" cy="1463040"/>
          </a:xfrm>
          <a:prstGeom prst="rect">
            <a:avLst/>
          </a:prstGeom>
          <a:noFill/>
          <a:ln>
            <a:noFill/>
          </a:ln>
        </p:spPr>
      </p:pic>
      <p:pic>
        <p:nvPicPr>
          <p:cNvPr id="493" name="Google Shape;493;p58"/>
          <p:cNvPicPr preferRelativeResize="0"/>
          <p:nvPr/>
        </p:nvPicPr>
        <p:blipFill rotWithShape="1">
          <a:blip r:embed="rId6">
            <a:alphaModFix/>
          </a:blip>
          <a:srcRect b="0" l="0" r="0" t="0"/>
          <a:stretch/>
        </p:blipFill>
        <p:spPr>
          <a:xfrm>
            <a:off x="5089984" y="5253902"/>
            <a:ext cx="1950720" cy="1463040"/>
          </a:xfrm>
          <a:prstGeom prst="rect">
            <a:avLst/>
          </a:prstGeom>
          <a:noFill/>
          <a:ln cap="flat" cmpd="sng" w="19050">
            <a:solidFill>
              <a:schemeClr val="dk1"/>
            </a:solidFill>
            <a:prstDash val="solid"/>
            <a:round/>
            <a:headEnd len="sm" w="sm" type="none"/>
            <a:tailEnd len="sm" w="sm" type="none"/>
          </a:ln>
        </p:spPr>
      </p:pic>
      <p:sp>
        <p:nvSpPr>
          <p:cNvPr id="494" name="Google Shape;494;p58"/>
          <p:cNvSpPr txBox="1"/>
          <p:nvPr/>
        </p:nvSpPr>
        <p:spPr>
          <a:xfrm>
            <a:off x="183211" y="5180945"/>
            <a:ext cx="133840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Gravel Mines</a:t>
            </a:r>
            <a:endParaRPr/>
          </a:p>
        </p:txBody>
      </p:sp>
      <p:pic>
        <p:nvPicPr>
          <p:cNvPr id="495" name="Google Shape;495;p58"/>
          <p:cNvPicPr preferRelativeResize="0"/>
          <p:nvPr/>
        </p:nvPicPr>
        <p:blipFill rotWithShape="1">
          <a:blip r:embed="rId7">
            <a:alphaModFix/>
          </a:blip>
          <a:srcRect b="0" l="0" r="0" t="0"/>
          <a:stretch/>
        </p:blipFill>
        <p:spPr>
          <a:xfrm>
            <a:off x="9915244" y="5253902"/>
            <a:ext cx="1950720" cy="1463040"/>
          </a:xfrm>
          <a:prstGeom prst="rect">
            <a:avLst/>
          </a:prstGeom>
          <a:noFill/>
          <a:ln cap="flat" cmpd="sng" w="19050">
            <a:solidFill>
              <a:schemeClr val="dk1"/>
            </a:solidFill>
            <a:prstDash val="solid"/>
            <a:round/>
            <a:headEnd len="sm" w="sm" type="none"/>
            <a:tailEnd len="sm" w="sm" type="none"/>
          </a:ln>
        </p:spPr>
      </p:pic>
      <p:sp>
        <p:nvSpPr>
          <p:cNvPr id="496" name="Google Shape;496;p58"/>
          <p:cNvSpPr txBox="1"/>
          <p:nvPr/>
        </p:nvSpPr>
        <p:spPr>
          <a:xfrm>
            <a:off x="3366095" y="6361974"/>
            <a:ext cx="133840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Pipelines</a:t>
            </a:r>
            <a:endParaRPr/>
          </a:p>
        </p:txBody>
      </p:sp>
      <p:sp>
        <p:nvSpPr>
          <p:cNvPr id="497" name="Google Shape;497;p58"/>
          <p:cNvSpPr txBox="1"/>
          <p:nvPr/>
        </p:nvSpPr>
        <p:spPr>
          <a:xfrm>
            <a:off x="5024293" y="6378388"/>
            <a:ext cx="133840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Placer Mines</a:t>
            </a:r>
            <a:endParaRPr/>
          </a:p>
        </p:txBody>
      </p:sp>
      <p:sp>
        <p:nvSpPr>
          <p:cNvPr id="498" name="Google Shape;498;p58"/>
          <p:cNvSpPr txBox="1"/>
          <p:nvPr/>
        </p:nvSpPr>
        <p:spPr>
          <a:xfrm>
            <a:off x="8191354" y="5180945"/>
            <a:ext cx="133840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Ambler Road</a:t>
            </a:r>
            <a:endParaRPr/>
          </a:p>
        </p:txBody>
      </p:sp>
      <p:sp>
        <p:nvSpPr>
          <p:cNvPr id="499" name="Google Shape;499;p58"/>
          <p:cNvSpPr txBox="1"/>
          <p:nvPr/>
        </p:nvSpPr>
        <p:spPr>
          <a:xfrm>
            <a:off x="9876491" y="6180941"/>
            <a:ext cx="202499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Interagency Review Teams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504" name="Shape 504"/>
        <p:cNvGrpSpPr/>
        <p:nvPr/>
      </p:nvGrpSpPr>
      <p:grpSpPr>
        <a:xfrm>
          <a:off x="0" y="0"/>
          <a:ext cx="0" cy="0"/>
          <a:chOff x="0" y="0"/>
          <a:chExt cx="0" cy="0"/>
        </a:xfrm>
      </p:grpSpPr>
      <p:sp>
        <p:nvSpPr>
          <p:cNvPr id="505" name="Google Shape;505;p59"/>
          <p:cNvSpPr txBox="1"/>
          <p:nvPr/>
        </p:nvSpPr>
        <p:spPr>
          <a:xfrm>
            <a:off x="431805" y="1622544"/>
            <a:ext cx="8685211" cy="488725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lt1"/>
              </a:buClr>
              <a:buSzPts val="2800"/>
              <a:buFont typeface="Arial"/>
              <a:buChar char="•"/>
            </a:pPr>
            <a:r>
              <a:rPr b="1" i="0" lang="en-US" sz="2800" u="none" cap="none" strike="noStrike">
                <a:solidFill>
                  <a:schemeClr val="lt1"/>
                </a:solidFill>
                <a:latin typeface="Arial"/>
                <a:ea typeface="Arial"/>
                <a:cs typeface="Arial"/>
                <a:sym typeface="Arial"/>
              </a:rPr>
              <a:t>Fish and Wildlife Coordination Act (FWCA)</a:t>
            </a:r>
            <a:endParaRPr/>
          </a:p>
          <a:p>
            <a:pPr indent="-342900" lvl="0" marL="342900" marR="0" rtl="0" algn="l">
              <a:spcBef>
                <a:spcPts val="300"/>
              </a:spcBef>
              <a:spcAft>
                <a:spcPts val="0"/>
              </a:spcAft>
              <a:buClr>
                <a:schemeClr val="lt1"/>
              </a:buClr>
              <a:buSzPts val="2800"/>
              <a:buFont typeface="Arial"/>
              <a:buChar char="•"/>
            </a:pPr>
            <a:r>
              <a:rPr b="1" i="0" lang="en-US" sz="2800" u="none" cap="none" strike="noStrike">
                <a:solidFill>
                  <a:schemeClr val="lt1"/>
                </a:solidFill>
                <a:latin typeface="Arial"/>
                <a:ea typeface="Arial"/>
                <a:cs typeface="Arial"/>
                <a:sym typeface="Arial"/>
              </a:rPr>
              <a:t>Migratory Bird Treaty Act (MBTA)</a:t>
            </a:r>
            <a:endParaRPr/>
          </a:p>
          <a:p>
            <a:pPr indent="-342900" lvl="0" marL="342900" marR="0" rtl="0" algn="l">
              <a:spcBef>
                <a:spcPts val="300"/>
              </a:spcBef>
              <a:spcAft>
                <a:spcPts val="0"/>
              </a:spcAft>
              <a:buClr>
                <a:schemeClr val="lt1"/>
              </a:buClr>
              <a:buSzPts val="2800"/>
              <a:buFont typeface="Arial"/>
              <a:buChar char="•"/>
            </a:pPr>
            <a:r>
              <a:rPr b="1" i="0" lang="en-US" sz="2800" u="none" cap="none" strike="noStrike">
                <a:solidFill>
                  <a:schemeClr val="lt1"/>
                </a:solidFill>
                <a:latin typeface="Arial"/>
                <a:ea typeface="Arial"/>
                <a:cs typeface="Arial"/>
                <a:sym typeface="Arial"/>
              </a:rPr>
              <a:t>Endangered Species Act of 1973 (ESA) </a:t>
            </a:r>
            <a:endParaRPr/>
          </a:p>
          <a:p>
            <a:pPr indent="-342900" lvl="0" marL="342900" marR="0" rtl="0" algn="l">
              <a:spcBef>
                <a:spcPts val="300"/>
              </a:spcBef>
              <a:spcAft>
                <a:spcPts val="0"/>
              </a:spcAft>
              <a:buClr>
                <a:schemeClr val="lt1"/>
              </a:buClr>
              <a:buSzPts val="2800"/>
              <a:buFont typeface="Arial"/>
              <a:buChar char="•"/>
            </a:pPr>
            <a:r>
              <a:rPr b="1" i="0" lang="en-US" sz="2800" u="none" cap="none" strike="noStrike">
                <a:solidFill>
                  <a:schemeClr val="lt1"/>
                </a:solidFill>
                <a:latin typeface="Arial"/>
                <a:ea typeface="Arial"/>
                <a:cs typeface="Arial"/>
                <a:sym typeface="Arial"/>
              </a:rPr>
              <a:t>Marine Mammal Protection Act (MMPA)</a:t>
            </a:r>
            <a:endParaRPr/>
          </a:p>
          <a:p>
            <a:pPr indent="-342900" lvl="0" marL="342900" marR="0" rtl="0" algn="l">
              <a:spcBef>
                <a:spcPts val="300"/>
              </a:spcBef>
              <a:spcAft>
                <a:spcPts val="0"/>
              </a:spcAft>
              <a:buClr>
                <a:schemeClr val="lt1"/>
              </a:buClr>
              <a:buSzPts val="2800"/>
              <a:buFont typeface="Arial"/>
              <a:buChar char="•"/>
            </a:pPr>
            <a:r>
              <a:rPr b="1" i="0" lang="en-US" sz="2800" u="none" cap="none" strike="noStrike">
                <a:solidFill>
                  <a:schemeClr val="lt1"/>
                </a:solidFill>
                <a:latin typeface="Arial"/>
                <a:ea typeface="Arial"/>
                <a:cs typeface="Arial"/>
                <a:sym typeface="Arial"/>
              </a:rPr>
              <a:t>Bald &amp; Golden Eagle Protection Act (BGEPA)</a:t>
            </a:r>
            <a:endParaRPr/>
          </a:p>
          <a:p>
            <a:pPr indent="-342900" lvl="0" marL="342900" marR="0" rtl="0" algn="l">
              <a:lnSpc>
                <a:spcPct val="100000"/>
              </a:lnSpc>
              <a:spcBef>
                <a:spcPts val="300"/>
              </a:spcBef>
              <a:spcAft>
                <a:spcPts val="0"/>
              </a:spcAft>
              <a:buClr>
                <a:schemeClr val="lt1"/>
              </a:buClr>
              <a:buSzPts val="2800"/>
              <a:buFont typeface="Arial"/>
              <a:buChar char="•"/>
            </a:pPr>
            <a:r>
              <a:rPr b="1" i="0" lang="en-US" sz="2800" u="none" cap="none" strike="noStrike">
                <a:solidFill>
                  <a:schemeClr val="lt1"/>
                </a:solidFill>
                <a:latin typeface="Arial"/>
                <a:ea typeface="Arial"/>
                <a:cs typeface="Arial"/>
                <a:sym typeface="Arial"/>
              </a:rPr>
              <a:t>Clean Water Act (CWA)</a:t>
            </a:r>
            <a:endParaRPr/>
          </a:p>
          <a:p>
            <a:pPr indent="-342900" lvl="0" marL="342900" marR="0" rtl="0" algn="l">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Federal Power Act (FPA)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Clean Air Act (CAA)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National Environmental Policy Act (NEPA)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National Historic Preservation Act (NHPA)</a:t>
            </a:r>
            <a:endParaRPr/>
          </a:p>
          <a:p>
            <a:pPr indent="-165100" lvl="0" marL="342900" marR="0" rtl="0" algn="l">
              <a:lnSpc>
                <a:spcPct val="100000"/>
              </a:lnSpc>
              <a:spcBef>
                <a:spcPts val="30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0" i="1" sz="2800" u="none" cap="none" strike="noStrike">
              <a:solidFill>
                <a:srgbClr val="000000"/>
              </a:solidFill>
              <a:latin typeface="Times New Roman"/>
              <a:ea typeface="Times New Roman"/>
              <a:cs typeface="Times New Roman"/>
              <a:sym typeface="Times New Roman"/>
            </a:endParaRPr>
          </a:p>
          <a:p>
            <a:pPr indent="-317500" lvl="0" marL="571500" marR="0" rtl="0" algn="l">
              <a:lnSpc>
                <a:spcPct val="100000"/>
              </a:lnSpc>
              <a:spcBef>
                <a:spcPts val="0"/>
              </a:spcBef>
              <a:spcAft>
                <a:spcPts val="0"/>
              </a:spcAft>
              <a:buClr>
                <a:schemeClr val="dk1"/>
              </a:buClr>
              <a:buSzPts val="4000"/>
              <a:buFont typeface="Arial"/>
              <a:buNone/>
            </a:pPr>
            <a:r>
              <a:t/>
            </a:r>
            <a:endParaRPr b="0" i="1" sz="4000" u="none" cap="none" strike="noStrike">
              <a:solidFill>
                <a:srgbClr val="000000"/>
              </a:solidFill>
              <a:latin typeface="Times New Roman"/>
              <a:ea typeface="Times New Roman"/>
              <a:cs typeface="Times New Roman"/>
              <a:sym typeface="Times New Roman"/>
            </a:endParaRPr>
          </a:p>
        </p:txBody>
      </p:sp>
      <p:sp>
        <p:nvSpPr>
          <p:cNvPr id="506" name="Google Shape;506;p59"/>
          <p:cNvSpPr txBox="1"/>
          <p:nvPr/>
        </p:nvSpPr>
        <p:spPr>
          <a:xfrm>
            <a:off x="247507" y="286324"/>
            <a:ext cx="8685211" cy="109941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Authorities</a:t>
            </a:r>
            <a:endParaRPr/>
          </a:p>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Used Most Often in Alaska</a:t>
            </a:r>
            <a:endParaRPr/>
          </a:p>
        </p:txBody>
      </p:sp>
      <p:pic>
        <p:nvPicPr>
          <p:cNvPr id="507" name="Google Shape;507;p59"/>
          <p:cNvPicPr preferRelativeResize="0"/>
          <p:nvPr/>
        </p:nvPicPr>
        <p:blipFill rotWithShape="1">
          <a:blip r:embed="rId3">
            <a:alphaModFix/>
          </a:blip>
          <a:srcRect b="0" l="0" r="0" t="0"/>
          <a:stretch/>
        </p:blipFill>
        <p:spPr>
          <a:xfrm>
            <a:off x="9117016" y="88789"/>
            <a:ext cx="2971800" cy="2116069"/>
          </a:xfrm>
          <a:prstGeom prst="rect">
            <a:avLst/>
          </a:prstGeom>
          <a:noFill/>
          <a:ln cap="flat" cmpd="sng" w="19050">
            <a:solidFill>
              <a:schemeClr val="dk1"/>
            </a:solidFill>
            <a:prstDash val="solid"/>
            <a:round/>
            <a:headEnd len="sm" w="sm" type="none"/>
            <a:tailEnd len="sm" w="sm" type="none"/>
          </a:ln>
        </p:spPr>
      </p:pic>
      <p:pic>
        <p:nvPicPr>
          <p:cNvPr id="508" name="Google Shape;508;p59"/>
          <p:cNvPicPr preferRelativeResize="0"/>
          <p:nvPr/>
        </p:nvPicPr>
        <p:blipFill rotWithShape="1">
          <a:blip r:embed="rId4">
            <a:alphaModFix/>
          </a:blip>
          <a:srcRect b="0" l="0" r="0" t="0"/>
          <a:stretch/>
        </p:blipFill>
        <p:spPr>
          <a:xfrm>
            <a:off x="9117016" y="2314575"/>
            <a:ext cx="2971800" cy="2228850"/>
          </a:xfrm>
          <a:prstGeom prst="rect">
            <a:avLst/>
          </a:prstGeom>
          <a:noFill/>
          <a:ln cap="flat" cmpd="sng" w="19050">
            <a:solidFill>
              <a:schemeClr val="dk1"/>
            </a:solidFill>
            <a:prstDash val="solid"/>
            <a:round/>
            <a:headEnd len="sm" w="sm" type="none"/>
            <a:tailEnd len="sm" w="sm" type="none"/>
          </a:ln>
        </p:spPr>
      </p:pic>
      <p:pic>
        <p:nvPicPr>
          <p:cNvPr id="509" name="Google Shape;509;p59"/>
          <p:cNvPicPr preferRelativeResize="0"/>
          <p:nvPr/>
        </p:nvPicPr>
        <p:blipFill rotWithShape="1">
          <a:blip r:embed="rId5">
            <a:alphaModFix/>
          </a:blip>
          <a:srcRect b="0" l="0" r="0" t="0"/>
          <a:stretch/>
        </p:blipFill>
        <p:spPr>
          <a:xfrm>
            <a:off x="9117016" y="4653142"/>
            <a:ext cx="2971800" cy="2133409"/>
          </a:xfrm>
          <a:prstGeom prst="rect">
            <a:avLst/>
          </a:prstGeom>
          <a:noFill/>
          <a:ln cap="flat" cmpd="sng" w="19050">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514" name="Shape 514"/>
        <p:cNvGrpSpPr/>
        <p:nvPr/>
      </p:nvGrpSpPr>
      <p:grpSpPr>
        <a:xfrm>
          <a:off x="0" y="0"/>
          <a:ext cx="0" cy="0"/>
          <a:chOff x="0" y="0"/>
          <a:chExt cx="0" cy="0"/>
        </a:xfrm>
      </p:grpSpPr>
      <p:grpSp>
        <p:nvGrpSpPr>
          <p:cNvPr id="515" name="Google Shape;515;p60"/>
          <p:cNvGrpSpPr/>
          <p:nvPr/>
        </p:nvGrpSpPr>
        <p:grpSpPr>
          <a:xfrm>
            <a:off x="9008215" y="4557583"/>
            <a:ext cx="2971801" cy="2116069"/>
            <a:chOff x="9117015" y="99384"/>
            <a:chExt cx="2971801" cy="2116069"/>
          </a:xfrm>
        </p:grpSpPr>
        <p:pic>
          <p:nvPicPr>
            <p:cNvPr id="516" name="Google Shape;516;p60"/>
            <p:cNvPicPr preferRelativeResize="0"/>
            <p:nvPr/>
          </p:nvPicPr>
          <p:blipFill rotWithShape="1">
            <a:blip r:embed="rId3">
              <a:alphaModFix/>
            </a:blip>
            <a:srcRect b="0" l="0" r="0" t="0"/>
            <a:stretch/>
          </p:blipFill>
          <p:spPr>
            <a:xfrm>
              <a:off x="9117016" y="99384"/>
              <a:ext cx="2971800" cy="2116069"/>
            </a:xfrm>
            <a:prstGeom prst="rect">
              <a:avLst/>
            </a:prstGeom>
            <a:noFill/>
            <a:ln cap="flat" cmpd="sng" w="19050">
              <a:solidFill>
                <a:schemeClr val="dk1"/>
              </a:solidFill>
              <a:prstDash val="solid"/>
              <a:round/>
              <a:headEnd len="sm" w="sm" type="none"/>
              <a:tailEnd len="sm" w="sm" type="none"/>
            </a:ln>
          </p:spPr>
        </p:pic>
        <p:sp>
          <p:nvSpPr>
            <p:cNvPr id="517" name="Google Shape;517;p60"/>
            <p:cNvSpPr txBox="1"/>
            <p:nvPr/>
          </p:nvSpPr>
          <p:spPr>
            <a:xfrm>
              <a:off x="9117015" y="99384"/>
              <a:ext cx="29718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Susitna-Watana</a:t>
              </a:r>
              <a:endParaRPr/>
            </a:p>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Hydro Project</a:t>
              </a:r>
              <a:endParaRPr b="1" i="0" sz="1800" u="none" cap="none" strike="noStrike">
                <a:solidFill>
                  <a:srgbClr val="FFFF00"/>
                </a:solidFill>
                <a:latin typeface="Calibri"/>
                <a:ea typeface="Calibri"/>
                <a:cs typeface="Calibri"/>
                <a:sym typeface="Calibri"/>
              </a:endParaRPr>
            </a:p>
          </p:txBody>
        </p:sp>
      </p:grpSp>
      <p:sp>
        <p:nvSpPr>
          <p:cNvPr id="518" name="Google Shape;518;p60"/>
          <p:cNvSpPr txBox="1"/>
          <p:nvPr/>
        </p:nvSpPr>
        <p:spPr>
          <a:xfrm>
            <a:off x="211984" y="239086"/>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Federal Power Act (FPA)</a:t>
            </a:r>
            <a:endParaRPr/>
          </a:p>
        </p:txBody>
      </p:sp>
      <p:sp>
        <p:nvSpPr>
          <p:cNvPr id="519" name="Google Shape;519;p60"/>
          <p:cNvSpPr/>
          <p:nvPr/>
        </p:nvSpPr>
        <p:spPr>
          <a:xfrm>
            <a:off x="211984" y="1064408"/>
            <a:ext cx="11653980" cy="4909036"/>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Gives the Federal Energy Regulatory Commission (FERC) the authority to issue licenses for </a:t>
            </a:r>
            <a:r>
              <a:rPr b="1" i="0" lang="en-US" sz="2100" u="sng" cap="none" strike="noStrike">
                <a:solidFill>
                  <a:srgbClr val="FFFF00"/>
                </a:solidFill>
                <a:latin typeface="Arial"/>
                <a:ea typeface="Arial"/>
                <a:cs typeface="Arial"/>
                <a:sym typeface="Arial"/>
              </a:rPr>
              <a:t>non-federal hydropower</a:t>
            </a:r>
            <a:r>
              <a:rPr b="1" i="0" lang="en-US" sz="2100" u="none" cap="none" strike="noStrike">
                <a:solidFill>
                  <a:srgbClr val="FFFF00"/>
                </a:solidFill>
                <a:latin typeface="Arial"/>
                <a:ea typeface="Arial"/>
                <a:cs typeface="Arial"/>
                <a:sym typeface="Arial"/>
              </a:rPr>
              <a:t> projects.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Each FERC license </a:t>
            </a:r>
            <a:r>
              <a:rPr b="1" i="0" lang="en-US" sz="2100" u="sng" cap="none" strike="noStrike">
                <a:solidFill>
                  <a:srgbClr val="FFFF00"/>
                </a:solidFill>
                <a:latin typeface="Arial"/>
                <a:ea typeface="Arial"/>
                <a:cs typeface="Arial"/>
                <a:sym typeface="Arial"/>
              </a:rPr>
              <a:t>must include conditions to protect, mitigate, and enhance fish and wildlife</a:t>
            </a:r>
            <a:r>
              <a:rPr b="1" i="0" lang="en-US" sz="2100" u="none" cap="none" strike="noStrike">
                <a:solidFill>
                  <a:srgbClr val="FFFF00"/>
                </a:solidFill>
                <a:latin typeface="Arial"/>
                <a:ea typeface="Arial"/>
                <a:cs typeface="Arial"/>
                <a:sym typeface="Arial"/>
              </a:rPr>
              <a:t> affected by the project based on recommendations from the USFWS, NOAA-Fisheries, and state fish and wildlife agencies.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Secretaries of Interior and Commerce share </a:t>
            </a:r>
            <a:r>
              <a:rPr b="1" i="0" lang="en-US" sz="2100" u="sng" cap="none" strike="noStrike">
                <a:solidFill>
                  <a:srgbClr val="FFFF00"/>
                </a:solidFill>
                <a:latin typeface="Arial"/>
                <a:ea typeface="Arial"/>
                <a:cs typeface="Arial"/>
                <a:sym typeface="Arial"/>
              </a:rPr>
              <a:t>mandatory</a:t>
            </a:r>
            <a:r>
              <a:rPr b="1" i="0" lang="en-US" sz="2100" u="none" cap="none" strike="noStrike">
                <a:solidFill>
                  <a:srgbClr val="FFFF00"/>
                </a:solidFill>
                <a:latin typeface="Arial"/>
                <a:ea typeface="Arial"/>
                <a:cs typeface="Arial"/>
                <a:sym typeface="Arial"/>
              </a:rPr>
              <a:t> conditioning authority to require the construction, operation, and maintenance of </a:t>
            </a:r>
            <a:r>
              <a:rPr b="1" i="0" lang="en-US" sz="2100" u="sng" cap="none" strike="noStrike">
                <a:solidFill>
                  <a:srgbClr val="FFFF00"/>
                </a:solidFill>
                <a:latin typeface="Arial"/>
                <a:ea typeface="Arial"/>
                <a:cs typeface="Arial"/>
                <a:sym typeface="Arial"/>
              </a:rPr>
              <a:t>fishway passages</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On </a:t>
            </a:r>
            <a:r>
              <a:rPr b="1" i="0" lang="en-US" sz="2100" u="sng" cap="none" strike="noStrike">
                <a:solidFill>
                  <a:srgbClr val="FFFF00"/>
                </a:solidFill>
                <a:latin typeface="Arial"/>
                <a:ea typeface="Arial"/>
                <a:cs typeface="Arial"/>
                <a:sym typeface="Arial"/>
              </a:rPr>
              <a:t>federal land</a:t>
            </a:r>
            <a:r>
              <a:rPr b="1" i="0" lang="en-US" sz="2100" u="none" cap="none" strike="noStrike">
                <a:solidFill>
                  <a:srgbClr val="FFFF00"/>
                </a:solidFill>
                <a:latin typeface="Arial"/>
                <a:ea typeface="Arial"/>
                <a:cs typeface="Arial"/>
                <a:sym typeface="Arial"/>
              </a:rPr>
              <a:t>, licenses </a:t>
            </a:r>
            <a:r>
              <a:rPr b="1" i="0" lang="en-US" sz="2100" u="sng" cap="none" strike="noStrike">
                <a:solidFill>
                  <a:srgbClr val="FFFF00"/>
                </a:solidFill>
                <a:latin typeface="Arial"/>
                <a:ea typeface="Arial"/>
                <a:cs typeface="Arial"/>
                <a:sym typeface="Arial"/>
              </a:rPr>
              <a:t>must be consistent with the purpose</a:t>
            </a:r>
            <a:r>
              <a:rPr b="1" i="0" lang="en-US" sz="2100" u="none" cap="none" strike="noStrike">
                <a:solidFill>
                  <a:srgbClr val="FFFF00"/>
                </a:solidFill>
                <a:latin typeface="Arial"/>
                <a:ea typeface="Arial"/>
                <a:cs typeface="Arial"/>
                <a:sym typeface="Arial"/>
              </a:rPr>
              <a:t> for which the federal reservation was set aside, </a:t>
            </a:r>
            <a:r>
              <a:rPr b="1" i="0" lang="en-US" sz="2100" u="sng" cap="none" strike="noStrike">
                <a:solidFill>
                  <a:srgbClr val="FFFF00"/>
                </a:solidFill>
                <a:latin typeface="Arial"/>
                <a:ea typeface="Arial"/>
                <a:cs typeface="Arial"/>
                <a:sym typeface="Arial"/>
              </a:rPr>
              <a:t>and comply with conditions</a:t>
            </a:r>
            <a:r>
              <a:rPr b="1" i="0" lang="en-US" sz="2100" u="none" cap="none" strike="noStrike">
                <a:solidFill>
                  <a:srgbClr val="FFFF00"/>
                </a:solidFill>
                <a:latin typeface="Arial"/>
                <a:ea typeface="Arial"/>
                <a:cs typeface="Arial"/>
                <a:sym typeface="Arial"/>
              </a:rPr>
              <a:t> set forth by the Secretary of the Department responsible for managing the federal reservation.</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Should the </a:t>
            </a:r>
            <a:r>
              <a:rPr b="1" i="0" lang="en-US" sz="2100" u="sng" cap="none" strike="noStrike">
                <a:solidFill>
                  <a:srgbClr val="FFFF00"/>
                </a:solidFill>
                <a:latin typeface="Arial"/>
                <a:ea typeface="Arial"/>
                <a:cs typeface="Arial"/>
                <a:sym typeface="Arial"/>
              </a:rPr>
              <a:t>FERC not adopt</a:t>
            </a:r>
            <a:r>
              <a:rPr b="1" i="0" lang="en-US" sz="2100" u="none" cap="none" strike="noStrike">
                <a:solidFill>
                  <a:srgbClr val="FFFF00"/>
                </a:solidFill>
                <a:latin typeface="Arial"/>
                <a:ea typeface="Arial"/>
                <a:cs typeface="Arial"/>
                <a:sym typeface="Arial"/>
              </a:rPr>
              <a:t> these recommendations, they are</a:t>
            </a:r>
            <a:br>
              <a:rPr b="1" i="0" lang="en-US" sz="2100" u="none" cap="none" strike="noStrike">
                <a:solidFill>
                  <a:srgbClr val="FFFF00"/>
                </a:solidFill>
                <a:latin typeface="Arial"/>
                <a:ea typeface="Arial"/>
                <a:cs typeface="Arial"/>
                <a:sym typeface="Arial"/>
              </a:rPr>
            </a:br>
            <a:r>
              <a:rPr b="1" i="0" lang="en-US" sz="2100" u="sng" cap="none" strike="noStrike">
                <a:solidFill>
                  <a:srgbClr val="FFFF00"/>
                </a:solidFill>
                <a:latin typeface="Arial"/>
                <a:ea typeface="Arial"/>
                <a:cs typeface="Arial"/>
                <a:sym typeface="Arial"/>
              </a:rPr>
              <a:t>obligated to explain why</a:t>
            </a:r>
            <a:r>
              <a:rPr b="1" i="0" lang="en-US" sz="2100" u="none" cap="none" strike="noStrike">
                <a:solidFill>
                  <a:srgbClr val="FFFF00"/>
                </a:solidFill>
                <a:latin typeface="Arial"/>
                <a:ea typeface="Arial"/>
                <a:cs typeface="Arial"/>
                <a:sym typeface="Arial"/>
              </a:rPr>
              <a:t> and to offer an </a:t>
            </a:r>
            <a:r>
              <a:rPr b="1" i="0" lang="en-US" sz="2100" u="sng" cap="none" strike="noStrike">
                <a:solidFill>
                  <a:srgbClr val="FFFF00"/>
                </a:solidFill>
                <a:latin typeface="Arial"/>
                <a:ea typeface="Arial"/>
                <a:cs typeface="Arial"/>
                <a:sym typeface="Arial"/>
              </a:rPr>
              <a:t>opportunity for dispute</a:t>
            </a:r>
            <a:br>
              <a:rPr b="1" i="0" lang="en-US" sz="2100" u="sng" cap="none" strike="noStrike">
                <a:solidFill>
                  <a:srgbClr val="FFFF00"/>
                </a:solidFill>
                <a:latin typeface="Arial"/>
                <a:ea typeface="Arial"/>
                <a:cs typeface="Arial"/>
                <a:sym typeface="Arial"/>
              </a:rPr>
            </a:br>
            <a:r>
              <a:rPr b="1" i="0" lang="en-US" sz="2100" u="sng" cap="none" strike="noStrike">
                <a:solidFill>
                  <a:srgbClr val="FFFF00"/>
                </a:solidFill>
                <a:latin typeface="Arial"/>
                <a:ea typeface="Arial"/>
                <a:cs typeface="Arial"/>
                <a:sym typeface="Arial"/>
              </a:rPr>
              <a:t>resolution</a:t>
            </a:r>
            <a:r>
              <a:rPr b="1" i="0" lang="en-US" sz="2100" u="none" cap="none" strike="noStrike">
                <a:solidFill>
                  <a:srgbClr val="FFFF00"/>
                </a:solidFill>
                <a:latin typeface="Arial"/>
                <a:ea typeface="Arial"/>
                <a:cs typeface="Arial"/>
                <a:sym typeface="Arial"/>
              </a:rPr>
              <a:t> prior to making their final decision.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524" name="Shape 524"/>
        <p:cNvGrpSpPr/>
        <p:nvPr/>
      </p:nvGrpSpPr>
      <p:grpSpPr>
        <a:xfrm>
          <a:off x="0" y="0"/>
          <a:ext cx="0" cy="0"/>
          <a:chOff x="0" y="0"/>
          <a:chExt cx="0" cy="0"/>
        </a:xfrm>
      </p:grpSpPr>
      <p:pic>
        <p:nvPicPr>
          <p:cNvPr id="525" name="Google Shape;525;p61"/>
          <p:cNvPicPr preferRelativeResize="0"/>
          <p:nvPr/>
        </p:nvPicPr>
        <p:blipFill rotWithShape="1">
          <a:blip r:embed="rId3">
            <a:alphaModFix/>
          </a:blip>
          <a:srcRect b="0" l="0" r="0" t="0"/>
          <a:stretch/>
        </p:blipFill>
        <p:spPr>
          <a:xfrm>
            <a:off x="346212" y="3816152"/>
            <a:ext cx="5760720" cy="2880360"/>
          </a:xfrm>
          <a:prstGeom prst="rect">
            <a:avLst/>
          </a:prstGeom>
          <a:noFill/>
          <a:ln cap="flat" cmpd="sng" w="19050">
            <a:solidFill>
              <a:schemeClr val="dk1"/>
            </a:solidFill>
            <a:prstDash val="solid"/>
            <a:round/>
            <a:headEnd len="sm" w="sm" type="none"/>
            <a:tailEnd len="sm" w="sm" type="none"/>
          </a:ln>
        </p:spPr>
      </p:pic>
      <p:sp>
        <p:nvSpPr>
          <p:cNvPr id="526" name="Google Shape;526;p61"/>
          <p:cNvSpPr txBox="1"/>
          <p:nvPr/>
        </p:nvSpPr>
        <p:spPr>
          <a:xfrm>
            <a:off x="335280" y="3948360"/>
            <a:ext cx="576072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FERC Relicensing Lake McConaughy’s Kingsley Dam</a:t>
            </a:r>
            <a:endParaRPr/>
          </a:p>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North Platte River, NE</a:t>
            </a:r>
            <a:endParaRPr/>
          </a:p>
        </p:txBody>
      </p:sp>
      <p:sp>
        <p:nvSpPr>
          <p:cNvPr id="527" name="Google Shape;527;p61"/>
          <p:cNvSpPr txBox="1"/>
          <p:nvPr/>
        </p:nvSpPr>
        <p:spPr>
          <a:xfrm>
            <a:off x="211984" y="239086"/>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Federal Power Act (FPA)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Additional Considerations</a:t>
            </a:r>
            <a:endParaRPr/>
          </a:p>
        </p:txBody>
      </p:sp>
      <p:sp>
        <p:nvSpPr>
          <p:cNvPr id="528" name="Google Shape;528;p61"/>
          <p:cNvSpPr/>
          <p:nvPr/>
        </p:nvSpPr>
        <p:spPr>
          <a:xfrm>
            <a:off x="211984" y="1528757"/>
            <a:ext cx="11653980" cy="186204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The FERC must give “equal consideration” to developmental and non-developmental values in its licensing decisions.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Licenses last for 30-50 years, with the licenses of many projects near expiration (or already expired), relicensing provides an opportunity to assess and mitigate environmental impacts.</a:t>
            </a:r>
            <a:endParaRPr/>
          </a:p>
        </p:txBody>
      </p:sp>
      <p:pic>
        <p:nvPicPr>
          <p:cNvPr id="529" name="Google Shape;529;p61"/>
          <p:cNvPicPr preferRelativeResize="0"/>
          <p:nvPr/>
        </p:nvPicPr>
        <p:blipFill rotWithShape="1">
          <a:blip r:embed="rId4">
            <a:alphaModFix/>
          </a:blip>
          <a:srcRect b="0" l="0" r="0" t="0"/>
          <a:stretch/>
        </p:blipFill>
        <p:spPr>
          <a:xfrm>
            <a:off x="6663568" y="3816152"/>
            <a:ext cx="5120641" cy="2880360"/>
          </a:xfrm>
          <a:prstGeom prst="rect">
            <a:avLst/>
          </a:prstGeom>
          <a:noFill/>
          <a:ln cap="flat" cmpd="sng" w="19050">
            <a:solidFill>
              <a:schemeClr val="dk1"/>
            </a:solidFill>
            <a:prstDash val="solid"/>
            <a:round/>
            <a:headEnd len="sm" w="sm" type="none"/>
            <a:tailEnd len="sm" w="sm" type="none"/>
          </a:ln>
        </p:spPr>
      </p:pic>
      <p:sp>
        <p:nvSpPr>
          <p:cNvPr id="530" name="Google Shape;530;p61"/>
          <p:cNvSpPr txBox="1"/>
          <p:nvPr/>
        </p:nvSpPr>
        <p:spPr>
          <a:xfrm>
            <a:off x="6663568" y="3948360"/>
            <a:ext cx="5120641"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Required Considering Downstream Whooping Crane Habitat Having the Same Value as Hydropower and Irrigation Water</a:t>
            </a:r>
            <a:endParaRPr b="1" i="0" sz="1800" u="none" cap="none" strike="noStrike">
              <a:solidFill>
                <a:srgbClr val="FFFF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535" name="Shape 535"/>
        <p:cNvGrpSpPr/>
        <p:nvPr/>
      </p:nvGrpSpPr>
      <p:grpSpPr>
        <a:xfrm>
          <a:off x="0" y="0"/>
          <a:ext cx="0" cy="0"/>
          <a:chOff x="0" y="0"/>
          <a:chExt cx="0" cy="0"/>
        </a:xfrm>
      </p:grpSpPr>
      <p:pic>
        <p:nvPicPr>
          <p:cNvPr id="536" name="Google Shape;536;p62"/>
          <p:cNvPicPr preferRelativeResize="0"/>
          <p:nvPr/>
        </p:nvPicPr>
        <p:blipFill rotWithShape="1">
          <a:blip r:embed="rId3">
            <a:alphaModFix/>
          </a:blip>
          <a:srcRect b="0" l="0" r="0" t="0"/>
          <a:stretch/>
        </p:blipFill>
        <p:spPr>
          <a:xfrm>
            <a:off x="326036" y="4425084"/>
            <a:ext cx="3451485" cy="2286048"/>
          </a:xfrm>
          <a:prstGeom prst="rect">
            <a:avLst/>
          </a:prstGeom>
          <a:noFill/>
          <a:ln cap="flat" cmpd="sng" w="19050">
            <a:solidFill>
              <a:schemeClr val="dk1"/>
            </a:solidFill>
            <a:prstDash val="solid"/>
            <a:round/>
            <a:headEnd len="sm" w="sm" type="none"/>
            <a:tailEnd len="sm" w="sm" type="none"/>
          </a:ln>
        </p:spPr>
      </p:pic>
      <p:sp>
        <p:nvSpPr>
          <p:cNvPr id="537" name="Google Shape;537;p62"/>
          <p:cNvSpPr txBox="1"/>
          <p:nvPr/>
        </p:nvSpPr>
        <p:spPr>
          <a:xfrm>
            <a:off x="211984" y="6314805"/>
            <a:ext cx="345148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Constructing Liberty Drill Rig</a:t>
            </a:r>
            <a:endParaRPr b="1" i="0" sz="1800" u="none" cap="none" strike="noStrike">
              <a:solidFill>
                <a:srgbClr val="FFFF00"/>
              </a:solidFill>
              <a:latin typeface="Calibri"/>
              <a:ea typeface="Calibri"/>
              <a:cs typeface="Calibri"/>
              <a:sym typeface="Calibri"/>
            </a:endParaRPr>
          </a:p>
        </p:txBody>
      </p:sp>
      <p:sp>
        <p:nvSpPr>
          <p:cNvPr id="538" name="Google Shape;538;p62"/>
          <p:cNvSpPr txBox="1"/>
          <p:nvPr/>
        </p:nvSpPr>
        <p:spPr>
          <a:xfrm>
            <a:off x="211984" y="239086"/>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Clean Air Act (CAA)</a:t>
            </a:r>
            <a:endParaRPr/>
          </a:p>
        </p:txBody>
      </p:sp>
      <p:sp>
        <p:nvSpPr>
          <p:cNvPr id="539" name="Google Shape;539;p62"/>
          <p:cNvSpPr/>
          <p:nvPr/>
        </p:nvSpPr>
        <p:spPr>
          <a:xfrm>
            <a:off x="211984" y="1064408"/>
            <a:ext cx="11653980" cy="330859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Calls for the prevention and control of air pollution across the country and includes a national goal to “to preserve, protect and enhance the air quality in national parks, national wilderness areas, national monuments, national seashores, and other areas of special national or regional natural, recreational, scenic or historic value”</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Sets forth an affirmative duty to </a:t>
            </a:r>
            <a:r>
              <a:rPr b="1" i="0" lang="en-US" sz="2100" u="sng" cap="none" strike="noStrike">
                <a:solidFill>
                  <a:srgbClr val="FFFF00"/>
                </a:solidFill>
                <a:latin typeface="Arial"/>
                <a:ea typeface="Arial"/>
                <a:cs typeface="Arial"/>
                <a:sym typeface="Arial"/>
              </a:rPr>
              <a:t>protect air quality</a:t>
            </a:r>
            <a:r>
              <a:rPr b="1" i="0" lang="en-US" sz="2100" u="none" cap="none" strike="noStrike">
                <a:solidFill>
                  <a:srgbClr val="FFFF00"/>
                </a:solidFill>
                <a:latin typeface="Arial"/>
                <a:ea typeface="Arial"/>
                <a:cs typeface="Arial"/>
                <a:sym typeface="Arial"/>
              </a:rPr>
              <a:t> and </a:t>
            </a:r>
            <a:r>
              <a:rPr b="1" i="0" lang="en-US" sz="2100" u="sng" cap="none" strike="noStrike">
                <a:solidFill>
                  <a:srgbClr val="FFFF00"/>
                </a:solidFill>
                <a:latin typeface="Arial"/>
                <a:ea typeface="Arial"/>
                <a:cs typeface="Arial"/>
                <a:sym typeface="Arial"/>
              </a:rPr>
              <a:t>air quality related values</a:t>
            </a:r>
            <a:r>
              <a:rPr b="1" i="0" lang="en-US" sz="2100" u="none" cap="none" strike="noStrike">
                <a:solidFill>
                  <a:srgbClr val="FFFF00"/>
                </a:solidFill>
                <a:latin typeface="Arial"/>
                <a:ea typeface="Arial"/>
                <a:cs typeface="Arial"/>
                <a:sym typeface="Arial"/>
              </a:rPr>
              <a:t> (e.g., visibility and ecosystem resources) of national parks and wilderness areas designated as </a:t>
            </a:r>
            <a:r>
              <a:rPr b="1" i="0" lang="en-US" sz="2100" u="sng" cap="none" strike="noStrike">
                <a:solidFill>
                  <a:srgbClr val="FFFF00"/>
                </a:solidFill>
                <a:latin typeface="Arial"/>
                <a:ea typeface="Arial"/>
                <a:cs typeface="Arial"/>
                <a:sym typeface="Arial"/>
              </a:rPr>
              <a:t>Class I areas</a:t>
            </a:r>
            <a:r>
              <a:rPr b="1" i="0" lang="en-US" sz="2100" u="none" cap="none" strike="noStrike">
                <a:solidFill>
                  <a:srgbClr val="FFFF00"/>
                </a:solidFill>
                <a:latin typeface="Arial"/>
                <a:ea typeface="Arial"/>
                <a:cs typeface="Arial"/>
                <a:sym typeface="Arial"/>
              </a:rPr>
              <a:t> under the statute by avoiding and minimizing impacts to such areas.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Provides for the banking and trading of emissions reductions and use of emission offsets to capture cost efficiencies.</a:t>
            </a:r>
            <a:endParaRPr/>
          </a:p>
        </p:txBody>
      </p:sp>
      <p:pic>
        <p:nvPicPr>
          <p:cNvPr id="540" name="Google Shape;540;p62"/>
          <p:cNvPicPr preferRelativeResize="0"/>
          <p:nvPr/>
        </p:nvPicPr>
        <p:blipFill rotWithShape="1">
          <a:blip r:embed="rId4">
            <a:alphaModFix/>
          </a:blip>
          <a:srcRect b="0" l="0" r="0" t="0"/>
          <a:stretch/>
        </p:blipFill>
        <p:spPr>
          <a:xfrm>
            <a:off x="7854287" y="4184533"/>
            <a:ext cx="4011678" cy="2526599"/>
          </a:xfrm>
          <a:prstGeom prst="rect">
            <a:avLst/>
          </a:prstGeom>
          <a:noFill/>
          <a:ln cap="flat" cmpd="sng" w="19050">
            <a:solidFill>
              <a:schemeClr val="dk1"/>
            </a:solidFill>
            <a:prstDash val="solid"/>
            <a:round/>
            <a:headEnd len="sm" w="sm" type="none"/>
            <a:tailEnd len="sm" w="sm" type="none"/>
          </a:ln>
        </p:spPr>
      </p:pic>
      <p:sp>
        <p:nvSpPr>
          <p:cNvPr id="541" name="Google Shape;541;p62"/>
          <p:cNvSpPr txBox="1"/>
          <p:nvPr/>
        </p:nvSpPr>
        <p:spPr>
          <a:xfrm>
            <a:off x="7854284" y="6222196"/>
            <a:ext cx="4011679"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Proposed AK LNG Liquefaction Facility</a:t>
            </a:r>
            <a:endParaRPr b="1" i="0" sz="1800" u="none" cap="none" strike="noStrike">
              <a:solidFill>
                <a:srgbClr val="FFFF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546" name="Shape 546"/>
        <p:cNvGrpSpPr/>
        <p:nvPr/>
      </p:nvGrpSpPr>
      <p:grpSpPr>
        <a:xfrm>
          <a:off x="0" y="0"/>
          <a:ext cx="0" cy="0"/>
          <a:chOff x="0" y="0"/>
          <a:chExt cx="0" cy="0"/>
        </a:xfrm>
      </p:grpSpPr>
      <p:pic>
        <p:nvPicPr>
          <p:cNvPr id="547" name="Google Shape;547;p63"/>
          <p:cNvPicPr preferRelativeResize="0"/>
          <p:nvPr/>
        </p:nvPicPr>
        <p:blipFill rotWithShape="1">
          <a:blip r:embed="rId3">
            <a:alphaModFix/>
          </a:blip>
          <a:srcRect b="0" l="0" r="0" t="0"/>
          <a:stretch/>
        </p:blipFill>
        <p:spPr>
          <a:xfrm>
            <a:off x="9027024" y="4425696"/>
            <a:ext cx="2838939" cy="2286001"/>
          </a:xfrm>
          <a:prstGeom prst="rect">
            <a:avLst/>
          </a:prstGeom>
          <a:noFill/>
          <a:ln cap="flat" cmpd="sng" w="19050">
            <a:solidFill>
              <a:schemeClr val="dk1"/>
            </a:solidFill>
            <a:prstDash val="solid"/>
            <a:round/>
            <a:headEnd len="sm" w="sm" type="none"/>
            <a:tailEnd len="sm" w="sm" type="none"/>
          </a:ln>
        </p:spPr>
      </p:pic>
      <p:pic>
        <p:nvPicPr>
          <p:cNvPr id="548" name="Google Shape;548;p63"/>
          <p:cNvPicPr preferRelativeResize="0"/>
          <p:nvPr/>
        </p:nvPicPr>
        <p:blipFill rotWithShape="1">
          <a:blip r:embed="rId4">
            <a:alphaModFix/>
          </a:blip>
          <a:srcRect b="0" l="0" r="0" t="0"/>
          <a:stretch/>
        </p:blipFill>
        <p:spPr>
          <a:xfrm>
            <a:off x="326034" y="4425696"/>
            <a:ext cx="3247007" cy="2286000"/>
          </a:xfrm>
          <a:prstGeom prst="rect">
            <a:avLst/>
          </a:prstGeom>
          <a:noFill/>
          <a:ln cap="flat" cmpd="sng" w="19050">
            <a:solidFill>
              <a:schemeClr val="dk1"/>
            </a:solidFill>
            <a:prstDash val="solid"/>
            <a:round/>
            <a:headEnd len="sm" w="sm" type="none"/>
            <a:tailEnd len="sm" w="sm" type="none"/>
          </a:ln>
        </p:spPr>
      </p:pic>
      <p:sp>
        <p:nvSpPr>
          <p:cNvPr id="549" name="Google Shape;549;p63"/>
          <p:cNvSpPr txBox="1"/>
          <p:nvPr/>
        </p:nvSpPr>
        <p:spPr>
          <a:xfrm>
            <a:off x="1169233" y="4425133"/>
            <a:ext cx="240380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Willow Master</a:t>
            </a:r>
            <a:endParaRPr/>
          </a:p>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Development Plan EIS</a:t>
            </a:r>
            <a:endParaRPr b="1" i="0" sz="1800" u="none" cap="none" strike="noStrike">
              <a:solidFill>
                <a:srgbClr val="FFFF00"/>
              </a:solidFill>
              <a:latin typeface="Calibri"/>
              <a:ea typeface="Calibri"/>
              <a:cs typeface="Calibri"/>
              <a:sym typeface="Calibri"/>
            </a:endParaRPr>
          </a:p>
        </p:txBody>
      </p:sp>
      <p:sp>
        <p:nvSpPr>
          <p:cNvPr id="550" name="Google Shape;550;p63"/>
          <p:cNvSpPr txBox="1"/>
          <p:nvPr/>
        </p:nvSpPr>
        <p:spPr>
          <a:xfrm>
            <a:off x="211984" y="239086"/>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National Environmental Policy Act (NEPA)</a:t>
            </a:r>
            <a:endParaRPr/>
          </a:p>
        </p:txBody>
      </p:sp>
      <p:sp>
        <p:nvSpPr>
          <p:cNvPr id="551" name="Google Shape;551;p63"/>
          <p:cNvSpPr/>
          <p:nvPr/>
        </p:nvSpPr>
        <p:spPr>
          <a:xfrm>
            <a:off x="211984" y="1064408"/>
            <a:ext cx="11653980" cy="313932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sng" cap="none" strike="noStrike">
                <a:solidFill>
                  <a:srgbClr val="FFFF00"/>
                </a:solidFill>
                <a:latin typeface="Arial"/>
                <a:ea typeface="Arial"/>
                <a:cs typeface="Arial"/>
                <a:sym typeface="Arial"/>
              </a:rPr>
              <a:t>Applies to all Federal agencies</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Required to analyze the environmental impacts of proposed actions that may significantly impact the environment.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Required to include appropriate mitigation measures not already included in the proposed action.</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Agency decisions must </a:t>
            </a:r>
            <a:r>
              <a:rPr b="1" i="0" lang="en-US" sz="2100" u="sng" cap="none" strike="noStrike">
                <a:solidFill>
                  <a:srgbClr val="FFFF00"/>
                </a:solidFill>
                <a:latin typeface="Arial"/>
                <a:ea typeface="Arial"/>
                <a:cs typeface="Arial"/>
                <a:sym typeface="Arial"/>
              </a:rPr>
              <a:t>state</a:t>
            </a:r>
            <a:r>
              <a:rPr b="1" i="0" lang="en-US" sz="2100" u="none" cap="none" strike="noStrike">
                <a:solidFill>
                  <a:srgbClr val="FFFF00"/>
                </a:solidFill>
                <a:latin typeface="Arial"/>
                <a:ea typeface="Arial"/>
                <a:cs typeface="Arial"/>
                <a:sym typeface="Arial"/>
              </a:rPr>
              <a:t> whether </a:t>
            </a:r>
            <a:r>
              <a:rPr b="1" i="0" lang="en-US" sz="2100" u="sng" cap="none" strike="noStrike">
                <a:solidFill>
                  <a:srgbClr val="FFFF00"/>
                </a:solidFill>
                <a:latin typeface="Arial"/>
                <a:ea typeface="Arial"/>
                <a:cs typeface="Arial"/>
                <a:sym typeface="Arial"/>
              </a:rPr>
              <a:t>all practicable means to avoid and minimize environmental harm</a:t>
            </a:r>
            <a:r>
              <a:rPr b="1" i="0" lang="en-US" sz="2100" u="none" cap="none" strike="noStrike">
                <a:solidFill>
                  <a:srgbClr val="FFFF00"/>
                </a:solidFill>
                <a:latin typeface="Arial"/>
                <a:ea typeface="Arial"/>
                <a:cs typeface="Arial"/>
                <a:sym typeface="Arial"/>
              </a:rPr>
              <a:t> from the alternative selected have been </a:t>
            </a:r>
            <a:r>
              <a:rPr b="1" i="0" lang="en-US" sz="2100" u="sng" cap="none" strike="noStrike">
                <a:solidFill>
                  <a:srgbClr val="FFFF00"/>
                </a:solidFill>
                <a:latin typeface="Arial"/>
                <a:ea typeface="Arial"/>
                <a:cs typeface="Arial"/>
                <a:sym typeface="Arial"/>
              </a:rPr>
              <a:t>adopted</a:t>
            </a:r>
            <a:r>
              <a:rPr b="1" i="0" lang="en-US" sz="2100" u="none" cap="none" strike="noStrike">
                <a:solidFill>
                  <a:srgbClr val="FFFF00"/>
                </a:solidFill>
                <a:latin typeface="Arial"/>
                <a:ea typeface="Arial"/>
                <a:cs typeface="Arial"/>
                <a:sym typeface="Arial"/>
              </a:rPr>
              <a:t>, and </a:t>
            </a:r>
            <a:r>
              <a:rPr b="1" i="0" lang="en-US" sz="2100" u="sng" cap="none" strike="noStrike">
                <a:solidFill>
                  <a:srgbClr val="FFFF00"/>
                </a:solidFill>
                <a:latin typeface="Arial"/>
                <a:ea typeface="Arial"/>
                <a:cs typeface="Arial"/>
                <a:sym typeface="Arial"/>
              </a:rPr>
              <a:t>if not, why</a:t>
            </a:r>
            <a:r>
              <a:rPr b="1" i="0" lang="en-US" sz="2100" u="none" cap="none" strike="noStrike">
                <a:solidFill>
                  <a:srgbClr val="FFFF00"/>
                </a:solidFill>
                <a:latin typeface="Arial"/>
                <a:ea typeface="Arial"/>
                <a:cs typeface="Arial"/>
                <a:sym typeface="Arial"/>
              </a:rPr>
              <a:t> they were not.</a:t>
            </a:r>
            <a:endParaRPr/>
          </a:p>
        </p:txBody>
      </p:sp>
      <p:pic>
        <p:nvPicPr>
          <p:cNvPr id="552" name="Google Shape;552;p63"/>
          <p:cNvPicPr preferRelativeResize="0"/>
          <p:nvPr/>
        </p:nvPicPr>
        <p:blipFill rotWithShape="1">
          <a:blip r:embed="rId5">
            <a:alphaModFix/>
          </a:blip>
          <a:srcRect b="0" l="0" r="0" t="0"/>
          <a:stretch/>
        </p:blipFill>
        <p:spPr>
          <a:xfrm>
            <a:off x="3897426" y="4425133"/>
            <a:ext cx="4805214" cy="2286000"/>
          </a:xfrm>
          <a:prstGeom prst="rect">
            <a:avLst/>
          </a:prstGeom>
          <a:noFill/>
          <a:ln cap="flat" cmpd="sng" w="19050">
            <a:solidFill>
              <a:schemeClr val="dk1"/>
            </a:solidFill>
            <a:prstDash val="solid"/>
            <a:round/>
            <a:headEnd len="sm" w="sm" type="none"/>
            <a:tailEnd len="sm" w="sm" type="none"/>
          </a:ln>
        </p:spPr>
      </p:pic>
      <p:sp>
        <p:nvSpPr>
          <p:cNvPr id="553" name="Google Shape;553;p63"/>
          <p:cNvSpPr txBox="1"/>
          <p:nvPr/>
        </p:nvSpPr>
        <p:spPr>
          <a:xfrm>
            <a:off x="3897425" y="4425133"/>
            <a:ext cx="480521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Proposed Ambler Road EIS</a:t>
            </a:r>
            <a:endParaRPr b="1" i="0" sz="1800" u="none" cap="none" strike="noStrike">
              <a:solidFill>
                <a:srgbClr val="FFFF00"/>
              </a:solidFill>
              <a:latin typeface="Calibri"/>
              <a:ea typeface="Calibri"/>
              <a:cs typeface="Calibri"/>
              <a:sym typeface="Calibri"/>
            </a:endParaRPr>
          </a:p>
        </p:txBody>
      </p:sp>
      <p:sp>
        <p:nvSpPr>
          <p:cNvPr id="554" name="Google Shape;554;p63"/>
          <p:cNvSpPr txBox="1"/>
          <p:nvPr/>
        </p:nvSpPr>
        <p:spPr>
          <a:xfrm>
            <a:off x="9818556" y="4425133"/>
            <a:ext cx="215109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Proposed Northern Rail Extension EIS</a:t>
            </a:r>
            <a:endParaRPr b="1" i="0" sz="1800" u="none" cap="none" strike="noStrike">
              <a:solidFill>
                <a:srgbClr val="FFFF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559" name="Shape 559"/>
        <p:cNvGrpSpPr/>
        <p:nvPr/>
      </p:nvGrpSpPr>
      <p:grpSpPr>
        <a:xfrm>
          <a:off x="0" y="0"/>
          <a:ext cx="0" cy="0"/>
          <a:chOff x="0" y="0"/>
          <a:chExt cx="0" cy="0"/>
        </a:xfrm>
      </p:grpSpPr>
      <p:pic>
        <p:nvPicPr>
          <p:cNvPr id="560" name="Google Shape;560;p64"/>
          <p:cNvPicPr preferRelativeResize="0"/>
          <p:nvPr/>
        </p:nvPicPr>
        <p:blipFill rotWithShape="1">
          <a:blip r:embed="rId3">
            <a:alphaModFix/>
          </a:blip>
          <a:srcRect b="0" l="0" r="0" t="0"/>
          <a:stretch/>
        </p:blipFill>
        <p:spPr>
          <a:xfrm>
            <a:off x="9027023" y="4421704"/>
            <a:ext cx="3038474" cy="2278856"/>
          </a:xfrm>
          <a:prstGeom prst="rect">
            <a:avLst/>
          </a:prstGeom>
          <a:noFill/>
          <a:ln cap="flat" cmpd="sng" w="19050">
            <a:solidFill>
              <a:schemeClr val="dk1"/>
            </a:solidFill>
            <a:prstDash val="solid"/>
            <a:round/>
            <a:headEnd len="sm" w="sm" type="none"/>
            <a:tailEnd len="sm" w="sm" type="none"/>
          </a:ln>
        </p:spPr>
      </p:pic>
      <p:sp>
        <p:nvSpPr>
          <p:cNvPr id="561" name="Google Shape;561;p64"/>
          <p:cNvSpPr txBox="1"/>
          <p:nvPr/>
        </p:nvSpPr>
        <p:spPr>
          <a:xfrm>
            <a:off x="211984" y="239086"/>
            <a:ext cx="11653980"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National Historic Preservation Act (NHPA)</a:t>
            </a:r>
            <a:endParaRPr/>
          </a:p>
        </p:txBody>
      </p:sp>
      <p:sp>
        <p:nvSpPr>
          <p:cNvPr id="562" name="Google Shape;562;p64"/>
          <p:cNvSpPr txBox="1"/>
          <p:nvPr/>
        </p:nvSpPr>
        <p:spPr>
          <a:xfrm>
            <a:off x="9027024" y="4360837"/>
            <a:ext cx="3038474"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Plundered Archeological Site</a:t>
            </a:r>
            <a:endParaRPr/>
          </a:p>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(not on a NWR)</a:t>
            </a:r>
            <a:endParaRPr/>
          </a:p>
        </p:txBody>
      </p:sp>
      <p:sp>
        <p:nvSpPr>
          <p:cNvPr id="563" name="Google Shape;563;p64"/>
          <p:cNvSpPr/>
          <p:nvPr/>
        </p:nvSpPr>
        <p:spPr>
          <a:xfrm>
            <a:off x="211984" y="1078695"/>
            <a:ext cx="11653980" cy="458587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Requires Federal agencies under Section 106 to take into account the effects of their undertakings on </a:t>
            </a:r>
            <a:r>
              <a:rPr b="1" i="0" lang="en-US" sz="2100" u="sng" cap="none" strike="noStrike">
                <a:solidFill>
                  <a:srgbClr val="FFFF00"/>
                </a:solidFill>
                <a:latin typeface="Arial"/>
                <a:ea typeface="Arial"/>
                <a:cs typeface="Arial"/>
                <a:sym typeface="Arial"/>
              </a:rPr>
              <a:t>historic properties</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Federal agencies are </a:t>
            </a:r>
            <a:r>
              <a:rPr b="1" i="0" lang="en-US" sz="2100" u="sng" cap="none" strike="noStrike">
                <a:solidFill>
                  <a:srgbClr val="FFFF00"/>
                </a:solidFill>
                <a:latin typeface="Arial"/>
                <a:ea typeface="Arial"/>
                <a:cs typeface="Arial"/>
                <a:sym typeface="Arial"/>
              </a:rPr>
              <a:t>required to consult with State/Tribal</a:t>
            </a:r>
            <a:r>
              <a:rPr b="1" i="0" lang="en-US" sz="2100" u="none" cap="none" strike="noStrike">
                <a:solidFill>
                  <a:srgbClr val="FFFF00"/>
                </a:solidFill>
                <a:latin typeface="Arial"/>
                <a:ea typeface="Arial"/>
                <a:cs typeface="Arial"/>
                <a:sym typeface="Arial"/>
              </a:rPr>
              <a:t> Historic Preservation Officers, Indian tribes or Native Hawaiian Organizations, local governments, interested parties such as historic preservation advocacy organizations, the public, and the Advisory Council on Historic Preservation (ACHP).</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Section 110(f) specifically addresses mitigation of adverse affects to properties of national significance, requiring that, to the maximum extent possible, undertake such planning and actions as may be necessary to minimize harm to such landmark.</a:t>
            </a:r>
            <a:endParaRPr/>
          </a:p>
          <a:p>
            <a:pPr indent="0" lvl="0" marL="0" marR="0" rtl="0" algn="l">
              <a:spcBef>
                <a:spcPts val="1200"/>
              </a:spcBef>
              <a:spcAft>
                <a:spcPts val="0"/>
              </a:spcAft>
              <a:buNone/>
            </a:pPr>
            <a:r>
              <a:t/>
            </a:r>
            <a:endParaRPr b="1" i="0" sz="2100" u="none" cap="none" strike="noStrike">
              <a:solidFill>
                <a:srgbClr val="FFFF00"/>
              </a:solidFill>
              <a:latin typeface="Arial"/>
              <a:ea typeface="Arial"/>
              <a:cs typeface="Arial"/>
              <a:sym typeface="Arial"/>
            </a:endParaRPr>
          </a:p>
          <a:p>
            <a:pPr indent="0" lvl="0" marL="0" marR="0" rtl="0" algn="l">
              <a:spcBef>
                <a:spcPts val="1200"/>
              </a:spcBef>
              <a:spcAft>
                <a:spcPts val="0"/>
              </a:spcAft>
              <a:buNone/>
            </a:pPr>
            <a:r>
              <a:rPr b="1" i="0" lang="en-US" sz="2100" u="none" cap="none" strike="noStrike">
                <a:solidFill>
                  <a:srgbClr val="FFFF00"/>
                </a:solidFill>
                <a:latin typeface="Arial"/>
                <a:ea typeface="Arial"/>
                <a:cs typeface="Arial"/>
                <a:sym typeface="Arial"/>
              </a:rPr>
              <a:t>For proposed projects: most often applied to National Wildlife</a:t>
            </a:r>
            <a:br>
              <a:rPr b="1" i="0" lang="en-US" sz="2100" u="none" cap="none" strike="noStrike">
                <a:solidFill>
                  <a:srgbClr val="FFFF00"/>
                </a:solidFill>
                <a:latin typeface="Arial"/>
                <a:ea typeface="Arial"/>
                <a:cs typeface="Arial"/>
                <a:sym typeface="Arial"/>
              </a:rPr>
            </a:br>
            <a:r>
              <a:rPr b="1" i="0" lang="en-US" sz="2100" u="none" cap="none" strike="noStrike">
                <a:solidFill>
                  <a:srgbClr val="FFFF00"/>
                </a:solidFill>
                <a:latin typeface="Arial"/>
                <a:ea typeface="Arial"/>
                <a:cs typeface="Arial"/>
                <a:sym typeface="Arial"/>
              </a:rPr>
              <a:t>Refuge right-of-ways involving archaeological and historic sites.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pic>
        <p:nvPicPr>
          <p:cNvPr id="569" name="Google Shape;569;p65"/>
          <p:cNvPicPr preferRelativeResize="0"/>
          <p:nvPr>
            <p:ph idx="1" type="body"/>
          </p:nvPr>
        </p:nvPicPr>
        <p:blipFill rotWithShape="1">
          <a:blip r:embed="rId3">
            <a:alphaModFix/>
          </a:blip>
          <a:srcRect b="0" l="0" r="0" t="0"/>
          <a:stretch/>
        </p:blipFill>
        <p:spPr>
          <a:xfrm>
            <a:off x="0" y="1"/>
            <a:ext cx="12188952" cy="6858000"/>
          </a:xfrm>
          <a:prstGeom prst="rect">
            <a:avLst/>
          </a:prstGeom>
          <a:noFill/>
          <a:ln>
            <a:noFill/>
          </a:ln>
        </p:spPr>
      </p:pic>
      <p:sp>
        <p:nvSpPr>
          <p:cNvPr id="570" name="Google Shape;570;p65"/>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3600"/>
              <a:buFont typeface="Arial"/>
              <a:buNone/>
            </a:pPr>
            <a:r>
              <a:rPr b="1" lang="en-US" sz="3600">
                <a:solidFill>
                  <a:srgbClr val="FFFF00"/>
                </a:solidFill>
                <a:latin typeface="Arial"/>
                <a:ea typeface="Arial"/>
                <a:cs typeface="Arial"/>
                <a:sym typeface="Arial"/>
              </a:rPr>
              <a:t>Questions?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267" name="Shape 267"/>
        <p:cNvGrpSpPr/>
        <p:nvPr/>
      </p:nvGrpSpPr>
      <p:grpSpPr>
        <a:xfrm>
          <a:off x="0" y="0"/>
          <a:ext cx="0" cy="0"/>
          <a:chOff x="0" y="0"/>
          <a:chExt cx="0" cy="0"/>
        </a:xfrm>
      </p:grpSpPr>
      <p:sp>
        <p:nvSpPr>
          <p:cNvPr id="268" name="Google Shape;268;p40"/>
          <p:cNvSpPr txBox="1"/>
          <p:nvPr/>
        </p:nvSpPr>
        <p:spPr>
          <a:xfrm>
            <a:off x="431805" y="1622544"/>
            <a:ext cx="8685211" cy="488725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Fish and Wildlife Coordination Act (FWCA)</a:t>
            </a:r>
            <a:endParaRPr/>
          </a:p>
          <a:p>
            <a:pPr indent="-342900" lvl="0" marL="342900" marR="0" rtl="0" algn="l">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Migratory Bird Treaty Act (MBTA)</a:t>
            </a:r>
            <a:endParaRPr/>
          </a:p>
          <a:p>
            <a:pPr indent="-342900" lvl="0" marL="342900" marR="0" rtl="0" algn="l">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Endangered Species Act of 1973 (ESA) </a:t>
            </a:r>
            <a:endParaRPr/>
          </a:p>
          <a:p>
            <a:pPr indent="-342900" lvl="0" marL="342900" marR="0" rtl="0" algn="l">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Marine Mammal Protection Act (MMPA)</a:t>
            </a:r>
            <a:endParaRPr/>
          </a:p>
          <a:p>
            <a:pPr indent="-342900" lvl="0" marL="342900" marR="0" rtl="0" algn="l">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Bald &amp; Golden Eagle Protection Act (BGEPA)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Clean Water Act (CWA)</a:t>
            </a:r>
            <a:endParaRPr/>
          </a:p>
          <a:p>
            <a:pPr indent="-342900" lvl="0" marL="342900" marR="0" rtl="0" algn="l">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Federal Power Act (FPA)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Clean Air Act (CAA)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National Environmental Policy Act (NEPA)</a:t>
            </a:r>
            <a:endParaRPr/>
          </a:p>
          <a:p>
            <a:pPr indent="-342900" lvl="0" marL="342900" marR="0" rtl="0" algn="l">
              <a:lnSpc>
                <a:spcPct val="100000"/>
              </a:lnSpc>
              <a:spcBef>
                <a:spcPts val="300"/>
              </a:spcBef>
              <a:spcAft>
                <a:spcPts val="0"/>
              </a:spcAft>
              <a:buClr>
                <a:srgbClr val="FFFF00"/>
              </a:buClr>
              <a:buSzPts val="2800"/>
              <a:buFont typeface="Arial"/>
              <a:buChar char="•"/>
            </a:pPr>
            <a:r>
              <a:rPr b="1" i="0" lang="en-US" sz="2800" u="none" cap="none" strike="noStrike">
                <a:solidFill>
                  <a:srgbClr val="FFFF00"/>
                </a:solidFill>
                <a:latin typeface="Arial"/>
                <a:ea typeface="Arial"/>
                <a:cs typeface="Arial"/>
                <a:sym typeface="Arial"/>
              </a:rPr>
              <a:t>National Historic Preservation Act (NHPA)</a:t>
            </a:r>
            <a:endParaRPr/>
          </a:p>
          <a:p>
            <a:pPr indent="-165100" lvl="0" marL="342900" marR="0" rtl="0" algn="l">
              <a:lnSpc>
                <a:spcPct val="100000"/>
              </a:lnSpc>
              <a:spcBef>
                <a:spcPts val="30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1" i="0" sz="2800" u="none" cap="none" strike="noStrike">
              <a:solidFill>
                <a:srgbClr val="FFFFCC"/>
              </a:solidFill>
              <a:latin typeface="Arial"/>
              <a:ea typeface="Arial"/>
              <a:cs typeface="Arial"/>
              <a:sym typeface="Arial"/>
            </a:endParaRPr>
          </a:p>
          <a:p>
            <a:pPr indent="-165100" lvl="0" marL="342900" marR="0" rtl="0" algn="l">
              <a:lnSpc>
                <a:spcPct val="100000"/>
              </a:lnSpc>
              <a:spcBef>
                <a:spcPts val="0"/>
              </a:spcBef>
              <a:spcAft>
                <a:spcPts val="0"/>
              </a:spcAft>
              <a:buClr>
                <a:schemeClr val="dk1"/>
              </a:buClr>
              <a:buSzPts val="2800"/>
              <a:buFont typeface="Arial"/>
              <a:buNone/>
            </a:pPr>
            <a:r>
              <a:t/>
            </a:r>
            <a:endParaRPr b="0" i="1" sz="2800" u="none" cap="none" strike="noStrike">
              <a:solidFill>
                <a:srgbClr val="000000"/>
              </a:solidFill>
              <a:latin typeface="Times New Roman"/>
              <a:ea typeface="Times New Roman"/>
              <a:cs typeface="Times New Roman"/>
              <a:sym typeface="Times New Roman"/>
            </a:endParaRPr>
          </a:p>
          <a:p>
            <a:pPr indent="-317500" lvl="0" marL="571500" marR="0" rtl="0" algn="l">
              <a:lnSpc>
                <a:spcPct val="100000"/>
              </a:lnSpc>
              <a:spcBef>
                <a:spcPts val="0"/>
              </a:spcBef>
              <a:spcAft>
                <a:spcPts val="0"/>
              </a:spcAft>
              <a:buClr>
                <a:schemeClr val="dk1"/>
              </a:buClr>
              <a:buSzPts val="4000"/>
              <a:buFont typeface="Arial"/>
              <a:buNone/>
            </a:pPr>
            <a:r>
              <a:t/>
            </a:r>
            <a:endParaRPr b="0" i="1" sz="4000" u="none" cap="none" strike="noStrike">
              <a:solidFill>
                <a:srgbClr val="000000"/>
              </a:solidFill>
              <a:latin typeface="Times New Roman"/>
              <a:ea typeface="Times New Roman"/>
              <a:cs typeface="Times New Roman"/>
              <a:sym typeface="Times New Roman"/>
            </a:endParaRPr>
          </a:p>
        </p:txBody>
      </p:sp>
      <p:sp>
        <p:nvSpPr>
          <p:cNvPr id="269" name="Google Shape;269;p40"/>
          <p:cNvSpPr txBox="1"/>
          <p:nvPr/>
        </p:nvSpPr>
        <p:spPr>
          <a:xfrm>
            <a:off x="247507" y="286324"/>
            <a:ext cx="8685211" cy="109941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Authorities</a:t>
            </a:r>
            <a:endParaRPr/>
          </a:p>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Used Most Often in Alaska</a:t>
            </a:r>
            <a:endParaRPr/>
          </a:p>
        </p:txBody>
      </p:sp>
      <p:pic>
        <p:nvPicPr>
          <p:cNvPr id="270" name="Google Shape;270;p40"/>
          <p:cNvPicPr preferRelativeResize="0"/>
          <p:nvPr/>
        </p:nvPicPr>
        <p:blipFill rotWithShape="1">
          <a:blip r:embed="rId3">
            <a:alphaModFix/>
          </a:blip>
          <a:srcRect b="0" l="0" r="0" t="0"/>
          <a:stretch/>
        </p:blipFill>
        <p:spPr>
          <a:xfrm>
            <a:off x="9117016" y="88789"/>
            <a:ext cx="2971800" cy="2116069"/>
          </a:xfrm>
          <a:prstGeom prst="rect">
            <a:avLst/>
          </a:prstGeom>
          <a:noFill/>
          <a:ln cap="flat" cmpd="sng" w="19050">
            <a:solidFill>
              <a:schemeClr val="dk1"/>
            </a:solidFill>
            <a:prstDash val="solid"/>
            <a:round/>
            <a:headEnd len="sm" w="sm" type="none"/>
            <a:tailEnd len="sm" w="sm" type="none"/>
          </a:ln>
        </p:spPr>
      </p:pic>
      <p:pic>
        <p:nvPicPr>
          <p:cNvPr id="271" name="Google Shape;271;p40"/>
          <p:cNvPicPr preferRelativeResize="0"/>
          <p:nvPr/>
        </p:nvPicPr>
        <p:blipFill rotWithShape="1">
          <a:blip r:embed="rId4">
            <a:alphaModFix/>
          </a:blip>
          <a:srcRect b="0" l="0" r="0" t="0"/>
          <a:stretch/>
        </p:blipFill>
        <p:spPr>
          <a:xfrm>
            <a:off x="9117016" y="2314575"/>
            <a:ext cx="2971800" cy="2228850"/>
          </a:xfrm>
          <a:prstGeom prst="rect">
            <a:avLst/>
          </a:prstGeom>
          <a:noFill/>
          <a:ln cap="flat" cmpd="sng" w="19050">
            <a:solidFill>
              <a:schemeClr val="dk1"/>
            </a:solidFill>
            <a:prstDash val="solid"/>
            <a:round/>
            <a:headEnd len="sm" w="sm" type="none"/>
            <a:tailEnd len="sm" w="sm" type="none"/>
          </a:ln>
        </p:spPr>
      </p:pic>
      <p:pic>
        <p:nvPicPr>
          <p:cNvPr id="272" name="Google Shape;272;p40"/>
          <p:cNvPicPr preferRelativeResize="0"/>
          <p:nvPr/>
        </p:nvPicPr>
        <p:blipFill rotWithShape="1">
          <a:blip r:embed="rId5">
            <a:alphaModFix/>
          </a:blip>
          <a:srcRect b="0" l="0" r="0" t="0"/>
          <a:stretch/>
        </p:blipFill>
        <p:spPr>
          <a:xfrm>
            <a:off x="9117016" y="4653142"/>
            <a:ext cx="2971800" cy="2133409"/>
          </a:xfrm>
          <a:prstGeom prst="rect">
            <a:avLst/>
          </a:prstGeom>
          <a:noFill/>
          <a:ln cap="flat" cmpd="sng" w="19050">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Google Shape;278;p41"/>
          <p:cNvPicPr preferRelativeResize="0"/>
          <p:nvPr/>
        </p:nvPicPr>
        <p:blipFill rotWithShape="1">
          <a:blip r:embed="rId3">
            <a:alphaModFix/>
          </a:blip>
          <a:srcRect b="0" l="0" r="0" t="0"/>
          <a:stretch/>
        </p:blipFill>
        <p:spPr>
          <a:xfrm>
            <a:off x="0" y="0"/>
            <a:ext cx="12191851" cy="6858000"/>
          </a:xfrm>
          <a:prstGeom prst="rect">
            <a:avLst/>
          </a:prstGeom>
          <a:noFill/>
          <a:ln>
            <a:noFill/>
          </a:ln>
        </p:spPr>
      </p:pic>
      <p:grpSp>
        <p:nvGrpSpPr>
          <p:cNvPr id="279" name="Google Shape;279;p41"/>
          <p:cNvGrpSpPr/>
          <p:nvPr/>
        </p:nvGrpSpPr>
        <p:grpSpPr>
          <a:xfrm>
            <a:off x="217934" y="2356363"/>
            <a:ext cx="11762255" cy="3656182"/>
            <a:chOff x="958" y="1008010"/>
            <a:chExt cx="11762255" cy="3656182"/>
          </a:xfrm>
        </p:grpSpPr>
        <p:sp>
          <p:nvSpPr>
            <p:cNvPr id="280" name="Google Shape;280;p41"/>
            <p:cNvSpPr/>
            <p:nvPr/>
          </p:nvSpPr>
          <p:spPr>
            <a:xfrm>
              <a:off x="5170525" y="1008010"/>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1"/>
            <p:cNvSpPr txBox="1"/>
            <p:nvPr/>
          </p:nvSpPr>
          <p:spPr>
            <a:xfrm>
              <a:off x="5197243" y="1034728"/>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U.S. Fish and Wildlife Service</a:t>
              </a:r>
              <a:br>
                <a:rPr b="0" i="0" lang="en-US" sz="1500" u="none" cap="none" strike="noStrike">
                  <a:solidFill>
                    <a:schemeClr val="lt1"/>
                  </a:solidFill>
                  <a:latin typeface="Calibri"/>
                  <a:ea typeface="Calibri"/>
                  <a:cs typeface="Calibri"/>
                  <a:sym typeface="Calibri"/>
                </a:rPr>
              </a:br>
              <a:r>
                <a:rPr b="0" i="0" lang="en-US" sz="1500" u="none" cap="none" strike="noStrike">
                  <a:solidFill>
                    <a:schemeClr val="lt1"/>
                  </a:solidFill>
                  <a:latin typeface="Calibri"/>
                  <a:ea typeface="Calibri"/>
                  <a:cs typeface="Calibri"/>
                  <a:sym typeface="Calibri"/>
                </a:rPr>
                <a:t>(Alaska Region)</a:t>
              </a:r>
              <a:endParaRPr/>
            </a:p>
          </p:txBody>
        </p:sp>
        <p:sp>
          <p:nvSpPr>
            <p:cNvPr id="282" name="Google Shape;282;p41"/>
            <p:cNvSpPr/>
            <p:nvPr/>
          </p:nvSpPr>
          <p:spPr>
            <a:xfrm>
              <a:off x="705316" y="1920224"/>
              <a:ext cx="5169567" cy="456107"/>
            </a:xfrm>
            <a:custGeom>
              <a:rect b="b" l="l" r="r" t="t"/>
              <a:pathLst>
                <a:path extrusionOk="0" h="120000" w="120000">
                  <a:moveTo>
                    <a:pt x="120000" y="0"/>
                  </a:moveTo>
                  <a:lnTo>
                    <a:pt x="120000" y="60000"/>
                  </a:lnTo>
                  <a:lnTo>
                    <a:pt x="0" y="60000"/>
                  </a:lnTo>
                  <a:lnTo>
                    <a:pt x="0" y="120000"/>
                  </a:lnTo>
                </a:path>
              </a:pathLst>
            </a:custGeom>
            <a:noFill/>
            <a:ln cap="flat" cmpd="sng" w="22225">
              <a:solidFill>
                <a:schemeClr val="dk1"/>
              </a:solidFill>
              <a:prstDash val="solid"/>
              <a:miter lim="800000"/>
              <a:headEnd len="sm" w="sm" type="none"/>
              <a:tailEnd len="sm" w="sm" type="none"/>
            </a:ln>
          </p:spPr>
        </p:sp>
        <p:sp>
          <p:nvSpPr>
            <p:cNvPr id="283" name="Google Shape;283;p41"/>
            <p:cNvSpPr/>
            <p:nvPr/>
          </p:nvSpPr>
          <p:spPr>
            <a:xfrm>
              <a:off x="958" y="2376332"/>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1"/>
            <p:cNvSpPr txBox="1"/>
            <p:nvPr/>
          </p:nvSpPr>
          <p:spPr>
            <a:xfrm>
              <a:off x="27676" y="2403050"/>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National Wildlife Refuges</a:t>
              </a:r>
              <a:endParaRPr/>
            </a:p>
          </p:txBody>
        </p:sp>
        <p:sp>
          <p:nvSpPr>
            <p:cNvPr id="285" name="Google Shape;285;p41"/>
            <p:cNvSpPr/>
            <p:nvPr/>
          </p:nvSpPr>
          <p:spPr>
            <a:xfrm>
              <a:off x="2211577" y="1920224"/>
              <a:ext cx="3663305" cy="456107"/>
            </a:xfrm>
            <a:custGeom>
              <a:rect b="b" l="l" r="r" t="t"/>
              <a:pathLst>
                <a:path extrusionOk="0" h="120000" w="120000">
                  <a:moveTo>
                    <a:pt x="120000" y="0"/>
                  </a:moveTo>
                  <a:lnTo>
                    <a:pt x="120000" y="60000"/>
                  </a:lnTo>
                  <a:lnTo>
                    <a:pt x="0" y="60000"/>
                  </a:lnTo>
                  <a:lnTo>
                    <a:pt x="0" y="120000"/>
                  </a:lnTo>
                </a:path>
              </a:pathLst>
            </a:custGeom>
            <a:noFill/>
            <a:ln cap="flat" cmpd="sng" w="22225">
              <a:solidFill>
                <a:schemeClr val="dk1"/>
              </a:solidFill>
              <a:prstDash val="solid"/>
              <a:miter lim="800000"/>
              <a:headEnd len="sm" w="sm" type="none"/>
              <a:tailEnd len="sm" w="sm" type="none"/>
            </a:ln>
          </p:spPr>
        </p:sp>
        <p:sp>
          <p:nvSpPr>
            <p:cNvPr id="286" name="Google Shape;286;p41"/>
            <p:cNvSpPr/>
            <p:nvPr/>
          </p:nvSpPr>
          <p:spPr>
            <a:xfrm>
              <a:off x="1507219" y="2376332"/>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1"/>
            <p:cNvSpPr txBox="1"/>
            <p:nvPr/>
          </p:nvSpPr>
          <p:spPr>
            <a:xfrm>
              <a:off x="1533937" y="2403050"/>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Many Other Programs ….</a:t>
              </a:r>
              <a:endParaRPr/>
            </a:p>
          </p:txBody>
        </p:sp>
        <p:sp>
          <p:nvSpPr>
            <p:cNvPr id="288" name="Google Shape;288;p41"/>
            <p:cNvSpPr/>
            <p:nvPr/>
          </p:nvSpPr>
          <p:spPr>
            <a:xfrm>
              <a:off x="4106413" y="1920224"/>
              <a:ext cx="1768469" cy="456107"/>
            </a:xfrm>
            <a:custGeom>
              <a:rect b="b" l="l" r="r" t="t"/>
              <a:pathLst>
                <a:path extrusionOk="0" h="120000" w="120000">
                  <a:moveTo>
                    <a:pt x="120000" y="0"/>
                  </a:moveTo>
                  <a:lnTo>
                    <a:pt x="120000" y="60000"/>
                  </a:lnTo>
                  <a:lnTo>
                    <a:pt x="0" y="60000"/>
                  </a:lnTo>
                  <a:lnTo>
                    <a:pt x="0" y="120000"/>
                  </a:lnTo>
                </a:path>
              </a:pathLst>
            </a:custGeom>
            <a:noFill/>
            <a:ln cap="flat" cmpd="sng" w="22225">
              <a:solidFill>
                <a:schemeClr val="dk1"/>
              </a:solidFill>
              <a:prstDash val="solid"/>
              <a:miter lim="800000"/>
              <a:headEnd len="sm" w="sm" type="none"/>
              <a:tailEnd len="sm" w="sm" type="none"/>
            </a:ln>
          </p:spPr>
        </p:sp>
        <p:sp>
          <p:nvSpPr>
            <p:cNvPr id="289" name="Google Shape;289;p41"/>
            <p:cNvSpPr/>
            <p:nvPr/>
          </p:nvSpPr>
          <p:spPr>
            <a:xfrm>
              <a:off x="3402055" y="2376332"/>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1"/>
            <p:cNvSpPr txBox="1"/>
            <p:nvPr/>
          </p:nvSpPr>
          <p:spPr>
            <a:xfrm>
              <a:off x="3428773" y="2403050"/>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Migratory Birds Management</a:t>
              </a:r>
              <a:endParaRPr/>
            </a:p>
          </p:txBody>
        </p:sp>
        <p:sp>
          <p:nvSpPr>
            <p:cNvPr id="291" name="Google Shape;291;p41"/>
            <p:cNvSpPr/>
            <p:nvPr/>
          </p:nvSpPr>
          <p:spPr>
            <a:xfrm>
              <a:off x="3376145" y="3288546"/>
              <a:ext cx="730268" cy="460495"/>
            </a:xfrm>
            <a:custGeom>
              <a:rect b="b" l="l" r="r" t="t"/>
              <a:pathLst>
                <a:path extrusionOk="0" h="120000" w="120000">
                  <a:moveTo>
                    <a:pt x="120000" y="0"/>
                  </a:moveTo>
                  <a:lnTo>
                    <a:pt x="120000" y="60000"/>
                  </a:lnTo>
                  <a:lnTo>
                    <a:pt x="0" y="60000"/>
                  </a:lnTo>
                  <a:lnTo>
                    <a:pt x="0" y="120000"/>
                  </a:lnTo>
                </a:path>
              </a:pathLst>
            </a:custGeom>
            <a:noFill/>
            <a:ln cap="flat" cmpd="sng" w="22225">
              <a:solidFill>
                <a:schemeClr val="dk1"/>
              </a:solidFill>
              <a:prstDash val="solid"/>
              <a:miter lim="800000"/>
              <a:headEnd len="sm" w="sm" type="none"/>
              <a:tailEnd len="sm" w="sm" type="none"/>
            </a:ln>
          </p:spPr>
        </p:sp>
        <p:sp>
          <p:nvSpPr>
            <p:cNvPr id="292" name="Google Shape;292;p41"/>
            <p:cNvSpPr/>
            <p:nvPr/>
          </p:nvSpPr>
          <p:spPr>
            <a:xfrm>
              <a:off x="2671787" y="3749041"/>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1"/>
            <p:cNvSpPr txBox="1"/>
            <p:nvPr/>
          </p:nvSpPr>
          <p:spPr>
            <a:xfrm>
              <a:off x="2698505" y="3775759"/>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Bald and Golden Eagle Permitting</a:t>
              </a:r>
              <a:br>
                <a:rPr b="0" i="0" lang="en-US" sz="1500" u="none" cap="none" strike="noStrike">
                  <a:solidFill>
                    <a:schemeClr val="lt1"/>
                  </a:solidFill>
                  <a:latin typeface="Calibri"/>
                  <a:ea typeface="Calibri"/>
                  <a:cs typeface="Calibri"/>
                  <a:sym typeface="Calibri"/>
                </a:rPr>
              </a:br>
              <a:r>
                <a:rPr b="0" i="0" lang="en-US" sz="1500" u="none" cap="none" strike="noStrike">
                  <a:solidFill>
                    <a:schemeClr val="lt1"/>
                  </a:solidFill>
                  <a:latin typeface="Calibri"/>
                  <a:ea typeface="Calibri"/>
                  <a:cs typeface="Calibri"/>
                  <a:sym typeface="Calibri"/>
                </a:rPr>
                <a:t>(BGEPA)</a:t>
              </a:r>
              <a:endParaRPr/>
            </a:p>
          </p:txBody>
        </p:sp>
        <p:sp>
          <p:nvSpPr>
            <p:cNvPr id="294" name="Google Shape;294;p41"/>
            <p:cNvSpPr/>
            <p:nvPr/>
          </p:nvSpPr>
          <p:spPr>
            <a:xfrm>
              <a:off x="4106413" y="3288546"/>
              <a:ext cx="748559" cy="460495"/>
            </a:xfrm>
            <a:custGeom>
              <a:rect b="b" l="l" r="r" t="t"/>
              <a:pathLst>
                <a:path extrusionOk="0" h="120000" w="120000">
                  <a:moveTo>
                    <a:pt x="0" y="0"/>
                  </a:moveTo>
                  <a:lnTo>
                    <a:pt x="0" y="60000"/>
                  </a:lnTo>
                  <a:lnTo>
                    <a:pt x="120000" y="60000"/>
                  </a:lnTo>
                  <a:lnTo>
                    <a:pt x="120000" y="120000"/>
                  </a:lnTo>
                </a:path>
              </a:pathLst>
            </a:custGeom>
            <a:noFill/>
            <a:ln cap="flat" cmpd="sng" w="22225">
              <a:solidFill>
                <a:schemeClr val="dk1"/>
              </a:solidFill>
              <a:prstDash val="solid"/>
              <a:miter lim="800000"/>
              <a:headEnd len="sm" w="sm" type="none"/>
              <a:tailEnd len="sm" w="sm" type="none"/>
            </a:ln>
          </p:spPr>
        </p:sp>
        <p:sp>
          <p:nvSpPr>
            <p:cNvPr id="295" name="Google Shape;295;p41"/>
            <p:cNvSpPr/>
            <p:nvPr/>
          </p:nvSpPr>
          <p:spPr>
            <a:xfrm>
              <a:off x="4150615" y="3749041"/>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1"/>
            <p:cNvSpPr txBox="1"/>
            <p:nvPr/>
          </p:nvSpPr>
          <p:spPr>
            <a:xfrm>
              <a:off x="4177333" y="3775759"/>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Migratory Bird Permitting</a:t>
              </a:r>
              <a:br>
                <a:rPr b="0" i="0" lang="en-US" sz="1500" u="none" cap="none" strike="noStrike">
                  <a:solidFill>
                    <a:schemeClr val="lt1"/>
                  </a:solidFill>
                  <a:latin typeface="Calibri"/>
                  <a:ea typeface="Calibri"/>
                  <a:cs typeface="Calibri"/>
                  <a:sym typeface="Calibri"/>
                </a:rPr>
              </a:br>
              <a:r>
                <a:rPr b="0" i="0" lang="en-US" sz="1500" u="none" cap="none" strike="noStrike">
                  <a:solidFill>
                    <a:schemeClr val="lt1"/>
                  </a:solidFill>
                  <a:latin typeface="Calibri"/>
                  <a:ea typeface="Calibri"/>
                  <a:cs typeface="Calibri"/>
                  <a:sym typeface="Calibri"/>
                </a:rPr>
                <a:t>(MBTA)</a:t>
              </a:r>
              <a:endParaRPr/>
            </a:p>
          </p:txBody>
        </p:sp>
        <p:sp>
          <p:nvSpPr>
            <p:cNvPr id="297" name="Google Shape;297;p41"/>
            <p:cNvSpPr/>
            <p:nvPr/>
          </p:nvSpPr>
          <p:spPr>
            <a:xfrm>
              <a:off x="5874883" y="1920224"/>
              <a:ext cx="2069750" cy="456107"/>
            </a:xfrm>
            <a:custGeom>
              <a:rect b="b" l="l" r="r" t="t"/>
              <a:pathLst>
                <a:path extrusionOk="0" h="120000" w="120000">
                  <a:moveTo>
                    <a:pt x="0" y="0"/>
                  </a:moveTo>
                  <a:lnTo>
                    <a:pt x="0" y="60000"/>
                  </a:lnTo>
                  <a:lnTo>
                    <a:pt x="120000" y="60000"/>
                  </a:lnTo>
                  <a:lnTo>
                    <a:pt x="120000" y="120000"/>
                  </a:lnTo>
                </a:path>
              </a:pathLst>
            </a:custGeom>
            <a:noFill/>
            <a:ln cap="flat" cmpd="sng" w="22225">
              <a:solidFill>
                <a:schemeClr val="dk1"/>
              </a:solidFill>
              <a:prstDash val="solid"/>
              <a:miter lim="800000"/>
              <a:headEnd len="sm" w="sm" type="none"/>
              <a:tailEnd len="sm" w="sm" type="none"/>
            </a:ln>
          </p:spPr>
        </p:sp>
        <p:sp>
          <p:nvSpPr>
            <p:cNvPr id="298" name="Google Shape;298;p41"/>
            <p:cNvSpPr/>
            <p:nvPr/>
          </p:nvSpPr>
          <p:spPr>
            <a:xfrm>
              <a:off x="7240276" y="2376332"/>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1"/>
            <p:cNvSpPr txBox="1"/>
            <p:nvPr/>
          </p:nvSpPr>
          <p:spPr>
            <a:xfrm>
              <a:off x="7266994" y="2403050"/>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Ecological Services</a:t>
              </a:r>
              <a:endParaRPr/>
            </a:p>
          </p:txBody>
        </p:sp>
        <p:sp>
          <p:nvSpPr>
            <p:cNvPr id="300" name="Google Shape;300;p41"/>
            <p:cNvSpPr/>
            <p:nvPr/>
          </p:nvSpPr>
          <p:spPr>
            <a:xfrm>
              <a:off x="6467095" y="3288546"/>
              <a:ext cx="1477539" cy="460495"/>
            </a:xfrm>
            <a:custGeom>
              <a:rect b="b" l="l" r="r" t="t"/>
              <a:pathLst>
                <a:path extrusionOk="0" h="120000" w="120000">
                  <a:moveTo>
                    <a:pt x="120000" y="0"/>
                  </a:moveTo>
                  <a:lnTo>
                    <a:pt x="120000" y="60000"/>
                  </a:lnTo>
                  <a:lnTo>
                    <a:pt x="0" y="60000"/>
                  </a:lnTo>
                  <a:lnTo>
                    <a:pt x="0" y="120000"/>
                  </a:lnTo>
                </a:path>
              </a:pathLst>
            </a:custGeom>
            <a:noFill/>
            <a:ln cap="flat" cmpd="sng" w="22225">
              <a:solidFill>
                <a:schemeClr val="dk1"/>
              </a:solidFill>
              <a:prstDash val="solid"/>
              <a:miter lim="800000"/>
              <a:headEnd len="sm" w="sm" type="none"/>
              <a:tailEnd len="sm" w="sm" type="none"/>
            </a:ln>
          </p:spPr>
        </p:sp>
        <p:sp>
          <p:nvSpPr>
            <p:cNvPr id="301" name="Google Shape;301;p41"/>
            <p:cNvSpPr/>
            <p:nvPr/>
          </p:nvSpPr>
          <p:spPr>
            <a:xfrm>
              <a:off x="5762737" y="3749041"/>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1"/>
            <p:cNvSpPr txBox="1"/>
            <p:nvPr/>
          </p:nvSpPr>
          <p:spPr>
            <a:xfrm>
              <a:off x="5789455" y="3775759"/>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Marine Mammals Management</a:t>
              </a:r>
              <a:br>
                <a:rPr b="0" i="0" lang="en-US" sz="1500" u="none" cap="none" strike="noStrike">
                  <a:solidFill>
                    <a:schemeClr val="lt1"/>
                  </a:solidFill>
                  <a:latin typeface="Calibri"/>
                  <a:ea typeface="Calibri"/>
                  <a:cs typeface="Calibri"/>
                  <a:sym typeface="Calibri"/>
                </a:rPr>
              </a:br>
              <a:r>
                <a:rPr b="0" i="0" lang="en-US" sz="1500" u="none" cap="none" strike="noStrike">
                  <a:solidFill>
                    <a:schemeClr val="lt1"/>
                  </a:solidFill>
                  <a:latin typeface="Calibri"/>
                  <a:ea typeface="Calibri"/>
                  <a:cs typeface="Calibri"/>
                  <a:sym typeface="Calibri"/>
                </a:rPr>
                <a:t>(MMPA)</a:t>
              </a:r>
              <a:endParaRPr/>
            </a:p>
          </p:txBody>
        </p:sp>
        <p:sp>
          <p:nvSpPr>
            <p:cNvPr id="303" name="Google Shape;303;p41"/>
            <p:cNvSpPr/>
            <p:nvPr/>
          </p:nvSpPr>
          <p:spPr>
            <a:xfrm>
              <a:off x="7898338" y="3288546"/>
              <a:ext cx="91440" cy="460495"/>
            </a:xfrm>
            <a:custGeom>
              <a:rect b="b" l="l" r="r" t="t"/>
              <a:pathLst>
                <a:path extrusionOk="0" h="120000" w="120000">
                  <a:moveTo>
                    <a:pt x="60755" y="0"/>
                  </a:moveTo>
                  <a:lnTo>
                    <a:pt x="60755" y="60000"/>
                  </a:lnTo>
                  <a:lnTo>
                    <a:pt x="60000" y="60000"/>
                  </a:lnTo>
                  <a:lnTo>
                    <a:pt x="60000" y="120000"/>
                  </a:lnTo>
                </a:path>
              </a:pathLst>
            </a:custGeom>
            <a:noFill/>
            <a:ln cap="flat" cmpd="sng" w="22225">
              <a:solidFill>
                <a:schemeClr val="dk1"/>
              </a:solidFill>
              <a:prstDash val="solid"/>
              <a:miter lim="800000"/>
              <a:headEnd len="sm" w="sm" type="none"/>
              <a:tailEnd len="sm" w="sm" type="none"/>
            </a:ln>
          </p:spPr>
        </p:sp>
        <p:sp>
          <p:nvSpPr>
            <p:cNvPr id="304" name="Google Shape;304;p41"/>
            <p:cNvSpPr/>
            <p:nvPr/>
          </p:nvSpPr>
          <p:spPr>
            <a:xfrm>
              <a:off x="7239700" y="3749041"/>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1"/>
            <p:cNvSpPr txBox="1"/>
            <p:nvPr/>
          </p:nvSpPr>
          <p:spPr>
            <a:xfrm>
              <a:off x="7266418" y="3775759"/>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Endangered Species</a:t>
              </a:r>
              <a:br>
                <a:rPr b="0" i="0" lang="en-US" sz="1500" u="none" cap="none" strike="noStrike">
                  <a:solidFill>
                    <a:schemeClr val="lt1"/>
                  </a:solidFill>
                  <a:latin typeface="Calibri"/>
                  <a:ea typeface="Calibri"/>
                  <a:cs typeface="Calibri"/>
                  <a:sym typeface="Calibri"/>
                </a:rPr>
              </a:br>
              <a:r>
                <a:rPr b="0" i="0" lang="en-US" sz="1500" u="none" cap="none" strike="noStrike">
                  <a:solidFill>
                    <a:schemeClr val="lt1"/>
                  </a:solidFill>
                  <a:latin typeface="Calibri"/>
                  <a:ea typeface="Calibri"/>
                  <a:cs typeface="Calibri"/>
                  <a:sym typeface="Calibri"/>
                </a:rPr>
                <a:t>(ESA)</a:t>
              </a:r>
              <a:endParaRPr/>
            </a:p>
          </p:txBody>
        </p:sp>
        <p:sp>
          <p:nvSpPr>
            <p:cNvPr id="306" name="Google Shape;306;p41"/>
            <p:cNvSpPr/>
            <p:nvPr/>
          </p:nvSpPr>
          <p:spPr>
            <a:xfrm>
              <a:off x="7944634" y="3288546"/>
              <a:ext cx="1478246" cy="460495"/>
            </a:xfrm>
            <a:custGeom>
              <a:rect b="b" l="l" r="r" t="t"/>
              <a:pathLst>
                <a:path extrusionOk="0" h="120000" w="120000">
                  <a:moveTo>
                    <a:pt x="0" y="0"/>
                  </a:moveTo>
                  <a:lnTo>
                    <a:pt x="0" y="60000"/>
                  </a:lnTo>
                  <a:lnTo>
                    <a:pt x="120000" y="60000"/>
                  </a:lnTo>
                  <a:lnTo>
                    <a:pt x="120000" y="120000"/>
                  </a:lnTo>
                </a:path>
              </a:pathLst>
            </a:custGeom>
            <a:noFill/>
            <a:ln cap="flat" cmpd="sng" w="22225">
              <a:solidFill>
                <a:schemeClr val="dk1"/>
              </a:solidFill>
              <a:prstDash val="solid"/>
              <a:miter lim="800000"/>
              <a:headEnd len="sm" w="sm" type="none"/>
              <a:tailEnd len="sm" w="sm" type="none"/>
            </a:ln>
          </p:spPr>
        </p:sp>
        <p:sp>
          <p:nvSpPr>
            <p:cNvPr id="307" name="Google Shape;307;p41"/>
            <p:cNvSpPr/>
            <p:nvPr/>
          </p:nvSpPr>
          <p:spPr>
            <a:xfrm>
              <a:off x="8718522" y="3749041"/>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1"/>
            <p:cNvSpPr txBox="1"/>
            <p:nvPr/>
          </p:nvSpPr>
          <p:spPr>
            <a:xfrm>
              <a:off x="8745240" y="3775759"/>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Conservation Planning Assistance</a:t>
              </a:r>
              <a:br>
                <a:rPr b="0" i="0" lang="en-US" sz="1500" u="none" cap="none" strike="noStrike">
                  <a:solidFill>
                    <a:schemeClr val="lt1"/>
                  </a:solidFill>
                  <a:latin typeface="Calibri"/>
                  <a:ea typeface="Calibri"/>
                  <a:cs typeface="Calibri"/>
                  <a:sym typeface="Calibri"/>
                </a:rPr>
              </a:br>
              <a:r>
                <a:rPr b="0" i="0" lang="en-US" sz="1500" u="none" cap="none" strike="noStrike">
                  <a:solidFill>
                    <a:schemeClr val="lt1"/>
                  </a:solidFill>
                  <a:latin typeface="Calibri"/>
                  <a:ea typeface="Calibri"/>
                  <a:cs typeface="Calibri"/>
                  <a:sym typeface="Calibri"/>
                </a:rPr>
                <a:t>(FWCA)</a:t>
              </a:r>
              <a:endParaRPr/>
            </a:p>
          </p:txBody>
        </p:sp>
        <p:sp>
          <p:nvSpPr>
            <p:cNvPr id="309" name="Google Shape;309;p41"/>
            <p:cNvSpPr/>
            <p:nvPr/>
          </p:nvSpPr>
          <p:spPr>
            <a:xfrm>
              <a:off x="5874883" y="1920224"/>
              <a:ext cx="5169567" cy="452885"/>
            </a:xfrm>
            <a:custGeom>
              <a:rect b="b" l="l" r="r" t="t"/>
              <a:pathLst>
                <a:path extrusionOk="0" h="120000" w="120000">
                  <a:moveTo>
                    <a:pt x="0" y="0"/>
                  </a:moveTo>
                  <a:lnTo>
                    <a:pt x="0" y="60000"/>
                  </a:lnTo>
                  <a:lnTo>
                    <a:pt x="120000" y="60000"/>
                  </a:lnTo>
                  <a:lnTo>
                    <a:pt x="120000" y="120000"/>
                  </a:lnTo>
                </a:path>
              </a:pathLst>
            </a:custGeom>
            <a:noFill/>
            <a:ln cap="flat" cmpd="sng" w="22225">
              <a:solidFill>
                <a:schemeClr val="dk1"/>
              </a:solidFill>
              <a:prstDash val="solid"/>
              <a:miter lim="800000"/>
              <a:headEnd len="sm" w="sm" type="none"/>
              <a:tailEnd len="sm" w="sm" type="none"/>
            </a:ln>
          </p:spPr>
        </p:sp>
        <p:sp>
          <p:nvSpPr>
            <p:cNvPr id="310" name="Google Shape;310;p41"/>
            <p:cNvSpPr/>
            <p:nvPr/>
          </p:nvSpPr>
          <p:spPr>
            <a:xfrm>
              <a:off x="10340092" y="2373110"/>
              <a:ext cx="1408715" cy="912214"/>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1"/>
            <p:cNvSpPr txBox="1"/>
            <p:nvPr/>
          </p:nvSpPr>
          <p:spPr>
            <a:xfrm>
              <a:off x="10366810" y="2399828"/>
              <a:ext cx="1355279" cy="858778"/>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Fisheries &amp; Aquatic Conservation</a:t>
              </a:r>
              <a:endParaRPr/>
            </a:p>
          </p:txBody>
        </p:sp>
        <p:sp>
          <p:nvSpPr>
            <p:cNvPr id="312" name="Google Shape;312;p41"/>
            <p:cNvSpPr/>
            <p:nvPr/>
          </p:nvSpPr>
          <p:spPr>
            <a:xfrm>
              <a:off x="10998730" y="3285324"/>
              <a:ext cx="91440" cy="463716"/>
            </a:xfrm>
            <a:custGeom>
              <a:rect b="b" l="l" r="r" t="t"/>
              <a:pathLst>
                <a:path extrusionOk="0" h="120000" w="120000">
                  <a:moveTo>
                    <a:pt x="60000" y="0"/>
                  </a:moveTo>
                  <a:lnTo>
                    <a:pt x="60000" y="60000"/>
                  </a:lnTo>
                  <a:lnTo>
                    <a:pt x="61257" y="60000"/>
                  </a:lnTo>
                  <a:lnTo>
                    <a:pt x="61257" y="120000"/>
                  </a:lnTo>
                </a:path>
              </a:pathLst>
            </a:custGeom>
            <a:noFill/>
            <a:ln cap="flat" cmpd="sng" w="22225">
              <a:solidFill>
                <a:schemeClr val="dk1"/>
              </a:solidFill>
              <a:prstDash val="solid"/>
              <a:miter lim="800000"/>
              <a:headEnd len="sm" w="sm" type="none"/>
              <a:tailEnd len="sm" w="sm" type="none"/>
            </a:ln>
          </p:spPr>
        </p:sp>
        <p:sp>
          <p:nvSpPr>
            <p:cNvPr id="313" name="Google Shape;313;p41"/>
            <p:cNvSpPr/>
            <p:nvPr/>
          </p:nvSpPr>
          <p:spPr>
            <a:xfrm>
              <a:off x="10327604" y="3749041"/>
              <a:ext cx="1435609" cy="915151"/>
            </a:xfrm>
            <a:prstGeom prst="roundRect">
              <a:avLst>
                <a:gd fmla="val 10000" name="adj"/>
              </a:avLst>
            </a:prstGeom>
            <a:gradFill>
              <a:gsLst>
                <a:gs pos="0">
                  <a:srgbClr val="6EA5DA"/>
                </a:gs>
                <a:gs pos="50000">
                  <a:srgbClr val="529BDA"/>
                </a:gs>
                <a:gs pos="100000">
                  <a:srgbClr val="4188C8"/>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1"/>
            <p:cNvSpPr txBox="1"/>
            <p:nvPr/>
          </p:nvSpPr>
          <p:spPr>
            <a:xfrm>
              <a:off x="10354408" y="3775845"/>
              <a:ext cx="1382001" cy="861543"/>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Fish Habitat Restoration &amp; Partnerships (</a:t>
              </a:r>
              <a:r>
                <a:rPr b="0" i="0" lang="en-US" sz="1100" u="none" cap="none" strike="noStrike">
                  <a:solidFill>
                    <a:schemeClr val="lt1"/>
                  </a:solidFill>
                  <a:latin typeface="Calibri"/>
                  <a:ea typeface="Calibri"/>
                  <a:cs typeface="Calibri"/>
                  <a:sym typeface="Calibri"/>
                </a:rPr>
                <a:t>and other programs</a:t>
              </a:r>
              <a:r>
                <a:rPr b="0" i="0" lang="en-US" sz="1500" u="none" cap="none" strike="noStrike">
                  <a:solidFill>
                    <a:schemeClr val="lt1"/>
                  </a:solidFill>
                  <a:latin typeface="Calibri"/>
                  <a:ea typeface="Calibri"/>
                  <a:cs typeface="Calibri"/>
                  <a:sym typeface="Calibri"/>
                </a:rPr>
                <a:t>)</a:t>
              </a:r>
              <a:endParaRPr/>
            </a:p>
          </p:txBody>
        </p:sp>
      </p:grpSp>
      <p:sp>
        <p:nvSpPr>
          <p:cNvPr id="315" name="Google Shape;315;p41"/>
          <p:cNvSpPr txBox="1"/>
          <p:nvPr/>
        </p:nvSpPr>
        <p:spPr>
          <a:xfrm>
            <a:off x="341468" y="194249"/>
            <a:ext cx="11509064"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U.S. Fish and Wildlife Service</a:t>
            </a:r>
            <a:endParaRPr/>
          </a:p>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Select Programs</a:t>
            </a:r>
            <a:endParaRPr/>
          </a:p>
          <a:p>
            <a:pPr indent="0" lvl="0" marL="0" marR="0" rtl="0" algn="ctr">
              <a:lnSpc>
                <a:spcPct val="100000"/>
              </a:lnSpc>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That Work With Construction Projects</a:t>
            </a:r>
            <a:endParaRPr/>
          </a:p>
        </p:txBody>
      </p:sp>
      <p:sp>
        <p:nvSpPr>
          <p:cNvPr id="316" name="Google Shape;316;p41"/>
          <p:cNvSpPr txBox="1"/>
          <p:nvPr/>
        </p:nvSpPr>
        <p:spPr>
          <a:xfrm>
            <a:off x="10851003" y="6162510"/>
            <a:ext cx="123501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2F2F2"/>
                </a:solidFill>
                <a:latin typeface="Calibri"/>
                <a:ea typeface="Calibri"/>
                <a:cs typeface="Calibri"/>
                <a:sym typeface="Calibri"/>
              </a:rPr>
              <a:t>Yukon Flats</a:t>
            </a:r>
            <a:endParaRPr/>
          </a:p>
          <a:p>
            <a:pPr indent="0" lvl="0" marL="0" marR="0" rtl="0" algn="ctr">
              <a:spcBef>
                <a:spcPts val="0"/>
              </a:spcBef>
              <a:spcAft>
                <a:spcPts val="0"/>
              </a:spcAft>
              <a:buNone/>
            </a:pPr>
            <a:r>
              <a:rPr b="0" i="0" lang="en-US" sz="1800" u="none" cap="none" strike="noStrike">
                <a:solidFill>
                  <a:srgbClr val="F2F2F2"/>
                </a:solidFill>
                <a:latin typeface="Calibri"/>
                <a:ea typeface="Calibri"/>
                <a:cs typeface="Calibri"/>
                <a:sym typeface="Calibri"/>
              </a:rPr>
              <a:t>NWR</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id="322" name="Google Shape;322;p42"/>
          <p:cNvPicPr preferRelativeResize="0"/>
          <p:nvPr/>
        </p:nvPicPr>
        <p:blipFill rotWithShape="1">
          <a:blip r:embed="rId3">
            <a:alphaModFix/>
          </a:blip>
          <a:srcRect b="0" l="0" r="0" t="0"/>
          <a:stretch/>
        </p:blipFill>
        <p:spPr>
          <a:xfrm>
            <a:off x="0" y="0"/>
            <a:ext cx="12185711" cy="6856898"/>
          </a:xfrm>
          <a:prstGeom prst="rect">
            <a:avLst/>
          </a:prstGeom>
          <a:noFill/>
          <a:ln>
            <a:noFill/>
          </a:ln>
        </p:spPr>
      </p:pic>
      <p:sp>
        <p:nvSpPr>
          <p:cNvPr id="323" name="Google Shape;323;p42"/>
          <p:cNvSpPr txBox="1"/>
          <p:nvPr>
            <p:ph type="title"/>
          </p:nvPr>
        </p:nvSpPr>
        <p:spPr>
          <a:xfrm>
            <a:off x="197089" y="241378"/>
            <a:ext cx="11797823" cy="89303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sz="3600">
                <a:solidFill>
                  <a:srgbClr val="FFFF00"/>
                </a:solidFill>
                <a:latin typeface="Arial"/>
                <a:ea typeface="Arial"/>
                <a:cs typeface="Arial"/>
                <a:sym typeface="Arial"/>
              </a:rPr>
              <a:t>Mission of Conservation Planning Assistance (CPA)</a:t>
            </a:r>
            <a:endParaRPr/>
          </a:p>
        </p:txBody>
      </p:sp>
      <p:sp>
        <p:nvSpPr>
          <p:cNvPr id="324" name="Google Shape;324;p42"/>
          <p:cNvSpPr txBox="1"/>
          <p:nvPr>
            <p:ph idx="1" type="body"/>
          </p:nvPr>
        </p:nvSpPr>
        <p:spPr>
          <a:xfrm>
            <a:off x="1552659" y="3737422"/>
            <a:ext cx="10515600" cy="2879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Arial"/>
              <a:buNone/>
            </a:pPr>
            <a:r>
              <a:rPr b="1" i="1" lang="en-US" sz="3200">
                <a:solidFill>
                  <a:schemeClr val="lt1"/>
                </a:solidFill>
              </a:rPr>
              <a:t>The mission of CPA is to </a:t>
            </a:r>
            <a:r>
              <a:rPr b="1" i="1" lang="en-US" sz="3200" u="sng">
                <a:solidFill>
                  <a:schemeClr val="lt1"/>
                </a:solidFill>
              </a:rPr>
              <a:t>work collaboratively</a:t>
            </a:r>
            <a:r>
              <a:rPr b="1" i="1" lang="en-US" sz="3200">
                <a:solidFill>
                  <a:schemeClr val="lt1"/>
                </a:solidFill>
              </a:rPr>
              <a:t> with industries, agencies and other stakeholders </a:t>
            </a:r>
            <a:r>
              <a:rPr b="1" i="1" lang="en-US" sz="3200" u="sng">
                <a:solidFill>
                  <a:schemeClr val="lt1"/>
                </a:solidFill>
              </a:rPr>
              <a:t>to achieve development goals</a:t>
            </a:r>
            <a:r>
              <a:rPr b="1" i="1" lang="en-US" sz="3200">
                <a:solidFill>
                  <a:schemeClr val="lt1"/>
                </a:solidFill>
              </a:rPr>
              <a:t> in ways that are </a:t>
            </a:r>
            <a:r>
              <a:rPr b="1" i="1" lang="en-US" sz="3200" u="sng">
                <a:solidFill>
                  <a:schemeClr val="lt1"/>
                </a:solidFill>
              </a:rPr>
              <a:t>sustainable and compatible with</a:t>
            </a:r>
            <a:r>
              <a:rPr b="1" i="1" lang="en-US" sz="3200">
                <a:solidFill>
                  <a:schemeClr val="lt1"/>
                </a:solidFill>
              </a:rPr>
              <a:t> the conservation of </a:t>
            </a:r>
            <a:r>
              <a:rPr b="1" i="1" lang="en-US" sz="3200" u="sng">
                <a:solidFill>
                  <a:schemeClr val="lt1"/>
                </a:solidFill>
              </a:rPr>
              <a:t>fish, wildlife and habitat</a:t>
            </a:r>
            <a:r>
              <a:rPr b="1" i="1" lang="en-US" sz="3200">
                <a:solidFill>
                  <a:schemeClr val="lt1"/>
                </a:solidFill>
              </a:rPr>
              <a:t>.</a:t>
            </a:r>
            <a:endParaRPr/>
          </a:p>
        </p:txBody>
      </p:sp>
      <p:sp>
        <p:nvSpPr>
          <p:cNvPr id="325" name="Google Shape;325;p42"/>
          <p:cNvSpPr txBox="1"/>
          <p:nvPr/>
        </p:nvSpPr>
        <p:spPr>
          <a:xfrm>
            <a:off x="10763094" y="6142916"/>
            <a:ext cx="130516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F2F2F2"/>
                </a:solidFill>
                <a:latin typeface="Calibri"/>
                <a:ea typeface="Calibri"/>
                <a:cs typeface="Calibri"/>
                <a:sym typeface="Calibri"/>
              </a:rPr>
              <a:t>North Slope</a:t>
            </a:r>
            <a:endParaRPr/>
          </a:p>
          <a:p>
            <a:pPr indent="0" lvl="0" marL="0" marR="0" rtl="0" algn="ctr">
              <a:spcBef>
                <a:spcPts val="0"/>
              </a:spcBef>
              <a:spcAft>
                <a:spcPts val="0"/>
              </a:spcAft>
              <a:buNone/>
            </a:pPr>
            <a:r>
              <a:rPr b="0" i="0" lang="en-US" sz="1800" u="none" cap="none" strike="noStrike">
                <a:solidFill>
                  <a:srgbClr val="F2F2F2"/>
                </a:solidFill>
                <a:latin typeface="Calibri"/>
                <a:ea typeface="Calibri"/>
                <a:cs typeface="Calibri"/>
                <a:sym typeface="Calibri"/>
              </a:rPr>
              <a:t>Spine Road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330" name="Shape 330"/>
        <p:cNvGrpSpPr/>
        <p:nvPr/>
      </p:nvGrpSpPr>
      <p:grpSpPr>
        <a:xfrm>
          <a:off x="0" y="0"/>
          <a:ext cx="0" cy="0"/>
          <a:chOff x="0" y="0"/>
          <a:chExt cx="0" cy="0"/>
        </a:xfrm>
      </p:grpSpPr>
      <p:pic>
        <p:nvPicPr>
          <p:cNvPr id="331" name="Google Shape;331;p43"/>
          <p:cNvPicPr preferRelativeResize="0"/>
          <p:nvPr/>
        </p:nvPicPr>
        <p:blipFill rotWithShape="1">
          <a:blip r:embed="rId3">
            <a:alphaModFix/>
          </a:blip>
          <a:srcRect b="0" l="0" r="0" t="0"/>
          <a:stretch/>
        </p:blipFill>
        <p:spPr>
          <a:xfrm>
            <a:off x="1433726" y="0"/>
            <a:ext cx="9324549" cy="6858000"/>
          </a:xfrm>
          <a:prstGeom prst="rect">
            <a:avLst/>
          </a:prstGeom>
          <a:noFill/>
          <a:ln cap="flat" cmpd="sng" w="15875">
            <a:solidFill>
              <a:schemeClr val="dk1"/>
            </a:solidFill>
            <a:prstDash val="solid"/>
            <a:round/>
            <a:headEnd len="sm" w="sm" type="none"/>
            <a:tailEnd len="sm" w="sm" type="none"/>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336" name="Shape 336"/>
        <p:cNvGrpSpPr/>
        <p:nvPr/>
      </p:nvGrpSpPr>
      <p:grpSpPr>
        <a:xfrm>
          <a:off x="0" y="0"/>
          <a:ext cx="0" cy="0"/>
          <a:chOff x="0" y="0"/>
          <a:chExt cx="0" cy="0"/>
        </a:xfrm>
      </p:grpSpPr>
      <p:pic>
        <p:nvPicPr>
          <p:cNvPr descr="C:\Users\J4ENCLAC\AppData\Local\Microsoft\Windows\Temporary Internet Files\Content.Outlook\86TSMNMU\IMG_0674.JPG" id="337" name="Google Shape;337;p44"/>
          <p:cNvPicPr preferRelativeResize="0"/>
          <p:nvPr/>
        </p:nvPicPr>
        <p:blipFill rotWithShape="1">
          <a:blip r:embed="rId3">
            <a:alphaModFix/>
          </a:blip>
          <a:srcRect b="0" l="0" r="0" t="0"/>
          <a:stretch/>
        </p:blipFill>
        <p:spPr>
          <a:xfrm>
            <a:off x="9117016" y="4653142"/>
            <a:ext cx="2971800" cy="2144003"/>
          </a:xfrm>
          <a:prstGeom prst="rect">
            <a:avLst/>
          </a:prstGeom>
          <a:noFill/>
          <a:ln cap="flat" cmpd="sng" w="19050">
            <a:solidFill>
              <a:schemeClr val="dk1"/>
            </a:solidFill>
            <a:prstDash val="solid"/>
            <a:round/>
            <a:headEnd len="sm" w="sm" type="none"/>
            <a:tailEnd len="sm" w="sm" type="none"/>
          </a:ln>
        </p:spPr>
      </p:pic>
      <p:sp>
        <p:nvSpPr>
          <p:cNvPr id="338" name="Google Shape;338;p44"/>
          <p:cNvSpPr txBox="1"/>
          <p:nvPr/>
        </p:nvSpPr>
        <p:spPr>
          <a:xfrm>
            <a:off x="247507" y="286324"/>
            <a:ext cx="8685211"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Fish and Wildlife Coordination Act (FWCA)</a:t>
            </a:r>
            <a:endParaRPr/>
          </a:p>
        </p:txBody>
      </p:sp>
      <p:pic>
        <p:nvPicPr>
          <p:cNvPr id="339" name="Google Shape;339;p44"/>
          <p:cNvPicPr preferRelativeResize="0"/>
          <p:nvPr/>
        </p:nvPicPr>
        <p:blipFill rotWithShape="1">
          <a:blip r:embed="rId4">
            <a:alphaModFix/>
          </a:blip>
          <a:srcRect b="0" l="0" r="0" t="0"/>
          <a:stretch/>
        </p:blipFill>
        <p:spPr>
          <a:xfrm>
            <a:off x="9117016" y="99384"/>
            <a:ext cx="2971800" cy="2116069"/>
          </a:xfrm>
          <a:prstGeom prst="rect">
            <a:avLst/>
          </a:prstGeom>
          <a:noFill/>
          <a:ln cap="flat" cmpd="sng" w="19050">
            <a:solidFill>
              <a:schemeClr val="dk1"/>
            </a:solidFill>
            <a:prstDash val="solid"/>
            <a:round/>
            <a:headEnd len="sm" w="sm" type="none"/>
            <a:tailEnd len="sm" w="sm" type="none"/>
          </a:ln>
        </p:spPr>
      </p:pic>
      <p:pic>
        <p:nvPicPr>
          <p:cNvPr id="340" name="Google Shape;340;p44"/>
          <p:cNvPicPr preferRelativeResize="0"/>
          <p:nvPr/>
        </p:nvPicPr>
        <p:blipFill rotWithShape="1">
          <a:blip r:embed="rId5">
            <a:alphaModFix/>
          </a:blip>
          <a:srcRect b="0" l="0" r="0" t="0"/>
          <a:stretch/>
        </p:blipFill>
        <p:spPr>
          <a:xfrm>
            <a:off x="9117016" y="2376263"/>
            <a:ext cx="2971800" cy="2116069"/>
          </a:xfrm>
          <a:prstGeom prst="rect">
            <a:avLst/>
          </a:prstGeom>
          <a:noFill/>
          <a:ln cap="flat" cmpd="sng" w="19050">
            <a:solidFill>
              <a:schemeClr val="dk1"/>
            </a:solidFill>
            <a:prstDash val="solid"/>
            <a:round/>
            <a:headEnd len="sm" w="sm" type="none"/>
            <a:tailEnd len="sm" w="sm" type="none"/>
          </a:ln>
        </p:spPr>
      </p:pic>
      <p:sp>
        <p:nvSpPr>
          <p:cNvPr id="341" name="Google Shape;341;p44"/>
          <p:cNvSpPr txBox="1"/>
          <p:nvPr/>
        </p:nvSpPr>
        <p:spPr>
          <a:xfrm>
            <a:off x="9117015" y="99384"/>
            <a:ext cx="29718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Susitna-Watana</a:t>
            </a:r>
            <a:endParaRPr/>
          </a:p>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Hydro Project</a:t>
            </a:r>
            <a:endParaRPr b="1" i="0" sz="1800" u="none" cap="none" strike="noStrike">
              <a:solidFill>
                <a:srgbClr val="FFFF00"/>
              </a:solidFill>
              <a:latin typeface="Calibri"/>
              <a:ea typeface="Calibri"/>
              <a:cs typeface="Calibri"/>
              <a:sym typeface="Calibri"/>
            </a:endParaRPr>
          </a:p>
        </p:txBody>
      </p:sp>
      <p:sp>
        <p:nvSpPr>
          <p:cNvPr id="342" name="Google Shape;342;p44"/>
          <p:cNvSpPr txBox="1"/>
          <p:nvPr/>
        </p:nvSpPr>
        <p:spPr>
          <a:xfrm>
            <a:off x="9117015" y="2376263"/>
            <a:ext cx="193498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Wetland Projects</a:t>
            </a:r>
            <a:endParaRPr b="1" i="0" sz="1800" u="none" cap="none" strike="noStrike">
              <a:solidFill>
                <a:srgbClr val="FFFF00"/>
              </a:solidFill>
              <a:latin typeface="Calibri"/>
              <a:ea typeface="Calibri"/>
              <a:cs typeface="Calibri"/>
              <a:sym typeface="Calibri"/>
            </a:endParaRPr>
          </a:p>
        </p:txBody>
      </p:sp>
      <p:sp>
        <p:nvSpPr>
          <p:cNvPr id="343" name="Google Shape;343;p44"/>
          <p:cNvSpPr txBox="1"/>
          <p:nvPr/>
        </p:nvSpPr>
        <p:spPr>
          <a:xfrm>
            <a:off x="9117015" y="4589769"/>
            <a:ext cx="29718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00"/>
                </a:solidFill>
                <a:latin typeface="Calibri"/>
                <a:ea typeface="Calibri"/>
                <a:cs typeface="Calibri"/>
                <a:sym typeface="Calibri"/>
              </a:rPr>
              <a:t>Fish and Wildlife Coordination Act Reports</a:t>
            </a:r>
            <a:endParaRPr b="1" i="0" sz="1800" u="none" cap="none" strike="noStrike">
              <a:solidFill>
                <a:srgbClr val="FFFF00"/>
              </a:solidFill>
              <a:latin typeface="Calibri"/>
              <a:ea typeface="Calibri"/>
              <a:cs typeface="Calibri"/>
              <a:sym typeface="Calibri"/>
            </a:endParaRPr>
          </a:p>
        </p:txBody>
      </p:sp>
      <p:sp>
        <p:nvSpPr>
          <p:cNvPr id="344" name="Google Shape;344;p44"/>
          <p:cNvSpPr/>
          <p:nvPr/>
        </p:nvSpPr>
        <p:spPr>
          <a:xfrm>
            <a:off x="211985" y="1592313"/>
            <a:ext cx="8756254" cy="523220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Provides the </a:t>
            </a:r>
            <a:r>
              <a:rPr b="1" i="0" lang="en-US" sz="2100" u="none" cap="none" strike="noStrike">
                <a:solidFill>
                  <a:schemeClr val="lt1"/>
                </a:solidFill>
                <a:latin typeface="Arial"/>
                <a:ea typeface="Arial"/>
                <a:cs typeface="Arial"/>
                <a:sym typeface="Arial"/>
              </a:rPr>
              <a:t>basic authority </a:t>
            </a:r>
            <a:r>
              <a:rPr b="1" i="0" lang="en-US" sz="2100" u="none" cap="none" strike="noStrike">
                <a:solidFill>
                  <a:srgbClr val="FFFF00"/>
                </a:solidFill>
                <a:latin typeface="Arial"/>
                <a:ea typeface="Arial"/>
                <a:cs typeface="Arial"/>
                <a:sym typeface="Arial"/>
              </a:rPr>
              <a:t>for the USFWS's involvement in evaluating impacts to fish and wildlife from proposed </a:t>
            </a:r>
            <a:r>
              <a:rPr b="1" i="0" lang="en-US" sz="2100" u="none" cap="none" strike="noStrike">
                <a:solidFill>
                  <a:schemeClr val="lt1"/>
                </a:solidFill>
                <a:latin typeface="Arial"/>
                <a:ea typeface="Arial"/>
                <a:cs typeface="Arial"/>
                <a:sym typeface="Arial"/>
              </a:rPr>
              <a:t>water resource development projects, including wetlands.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Requires </a:t>
            </a:r>
            <a:r>
              <a:rPr b="1" i="0" lang="en-US" sz="2100" u="sng" cap="none" strike="noStrike">
                <a:solidFill>
                  <a:schemeClr val="lt1"/>
                </a:solidFill>
                <a:latin typeface="Arial"/>
                <a:ea typeface="Arial"/>
                <a:cs typeface="Arial"/>
                <a:sym typeface="Arial"/>
              </a:rPr>
              <a:t>fish and wildlife resources receive equal consideration</a:t>
            </a:r>
            <a:r>
              <a:rPr b="1" i="0" lang="en-US" sz="2100" u="none" cap="none" strike="noStrike">
                <a:solidFill>
                  <a:schemeClr val="lt1"/>
                </a:solidFill>
                <a:latin typeface="Arial"/>
                <a:ea typeface="Arial"/>
                <a:cs typeface="Arial"/>
                <a:sym typeface="Arial"/>
              </a:rPr>
              <a:t> </a:t>
            </a:r>
            <a:r>
              <a:rPr b="1" i="0" lang="en-US" sz="2100" u="none" cap="none" strike="noStrike">
                <a:solidFill>
                  <a:srgbClr val="FFFF00"/>
                </a:solidFill>
                <a:latin typeface="Arial"/>
                <a:ea typeface="Arial"/>
                <a:cs typeface="Arial"/>
                <a:sym typeface="Arial"/>
              </a:rPr>
              <a:t>to other project features of federally-funded water-resource development projects.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Requires Federal agencies </a:t>
            </a:r>
            <a:r>
              <a:rPr b="1" i="0" lang="en-US" sz="2100" u="none" cap="none" strike="noStrike">
                <a:solidFill>
                  <a:schemeClr val="lt1"/>
                </a:solidFill>
                <a:latin typeface="Arial"/>
                <a:ea typeface="Arial"/>
                <a:cs typeface="Arial"/>
                <a:sym typeface="Arial"/>
              </a:rPr>
              <a:t>to consult with the USFWS </a:t>
            </a:r>
            <a:r>
              <a:rPr b="1" i="0" lang="en-US" sz="2100" u="none" cap="none" strike="noStrike">
                <a:solidFill>
                  <a:srgbClr val="FFFF00"/>
                </a:solidFill>
                <a:latin typeface="Arial"/>
                <a:ea typeface="Arial"/>
                <a:cs typeface="Arial"/>
                <a:sym typeface="Arial"/>
              </a:rPr>
              <a:t>(and the National Marine Fisheries Service) and state fish and wildlife agencies </a:t>
            </a:r>
            <a:r>
              <a:rPr b="1" i="0" lang="en-US" sz="2100" u="none" cap="none" strike="noStrike">
                <a:solidFill>
                  <a:schemeClr val="lt1"/>
                </a:solidFill>
                <a:latin typeface="Arial"/>
                <a:ea typeface="Arial"/>
                <a:cs typeface="Arial"/>
                <a:sym typeface="Arial"/>
              </a:rPr>
              <a:t>regarding anticipated impacts </a:t>
            </a:r>
            <a:r>
              <a:rPr b="1" i="0" lang="en-US" sz="2100" u="none" cap="none" strike="noStrike">
                <a:solidFill>
                  <a:srgbClr val="FFFF00"/>
                </a:solidFill>
                <a:latin typeface="Arial"/>
                <a:ea typeface="Arial"/>
                <a:cs typeface="Arial"/>
                <a:sym typeface="Arial"/>
              </a:rPr>
              <a:t>on fish and wildlife </a:t>
            </a:r>
            <a:r>
              <a:rPr b="1" i="0" lang="en-US" sz="2100" u="none" cap="none" strike="noStrike">
                <a:solidFill>
                  <a:schemeClr val="lt1"/>
                </a:solidFill>
                <a:latin typeface="Arial"/>
                <a:ea typeface="Arial"/>
                <a:cs typeface="Arial"/>
                <a:sym typeface="Arial"/>
              </a:rPr>
              <a:t>and measures to mitigate these impacts.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Provides an opportunity for </a:t>
            </a:r>
            <a:r>
              <a:rPr b="1" i="0" lang="en-US" sz="2100" u="none" cap="none" strike="noStrike">
                <a:solidFill>
                  <a:schemeClr val="lt1"/>
                </a:solidFill>
                <a:latin typeface="Arial"/>
                <a:ea typeface="Arial"/>
                <a:cs typeface="Arial"/>
                <a:sym typeface="Arial"/>
              </a:rPr>
              <a:t>early coordination </a:t>
            </a:r>
            <a:r>
              <a:rPr b="1" i="0" lang="en-US" sz="2100" u="none" cap="none" strike="noStrike">
                <a:solidFill>
                  <a:srgbClr val="FFFF00"/>
                </a:solidFill>
                <a:latin typeface="Arial"/>
                <a:ea typeface="Arial"/>
                <a:cs typeface="Arial"/>
                <a:sym typeface="Arial"/>
              </a:rPr>
              <a:t>to influence project design </a:t>
            </a:r>
            <a:r>
              <a:rPr b="1" i="0" lang="en-US" sz="2100" u="none" cap="none" strike="noStrike">
                <a:solidFill>
                  <a:schemeClr val="lt1"/>
                </a:solidFill>
                <a:latin typeface="Arial"/>
                <a:ea typeface="Arial"/>
                <a:cs typeface="Arial"/>
                <a:sym typeface="Arial"/>
              </a:rPr>
              <a:t>before budgets are finalized,</a:t>
            </a:r>
            <a:r>
              <a:rPr b="1" i="0" lang="en-US" sz="2100" u="none" cap="none" strike="noStrike">
                <a:solidFill>
                  <a:srgbClr val="FFFF00"/>
                </a:solidFill>
                <a:latin typeface="Arial"/>
                <a:ea typeface="Arial"/>
                <a:cs typeface="Arial"/>
                <a:sym typeface="Arial"/>
              </a:rPr>
              <a:t> often sooner than other authorities.</a:t>
            </a:r>
            <a:endParaRPr b="1" i="0" sz="2100" u="none" cap="none" strike="noStrike">
              <a:solidFill>
                <a:schemeClr val="lt1"/>
              </a:solidFill>
              <a:latin typeface="Arial"/>
              <a:ea typeface="Arial"/>
              <a:cs typeface="Arial"/>
              <a:sym typeface="Arial"/>
            </a:endParaRPr>
          </a:p>
          <a:p>
            <a:pPr indent="0" lvl="0" marL="0" marR="0" rtl="0" algn="ctr">
              <a:spcBef>
                <a:spcPts val="1200"/>
              </a:spcBef>
              <a:spcAft>
                <a:spcPts val="0"/>
              </a:spcAft>
              <a:buNone/>
            </a:pPr>
            <a:r>
              <a:rPr b="1" i="0" lang="en-US" sz="2100" u="none" cap="none" strike="noStrike">
                <a:solidFill>
                  <a:schemeClr val="lt1"/>
                </a:solidFill>
                <a:latin typeface="Arial"/>
                <a:ea typeface="Arial"/>
                <a:cs typeface="Arial"/>
                <a:sym typeface="Arial"/>
              </a:rPr>
              <a:t>But Recommendations Only, No Conditions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349" name="Shape 349"/>
        <p:cNvGrpSpPr/>
        <p:nvPr/>
      </p:nvGrpSpPr>
      <p:grpSpPr>
        <a:xfrm>
          <a:off x="0" y="0"/>
          <a:ext cx="0" cy="0"/>
          <a:chOff x="0" y="0"/>
          <a:chExt cx="0" cy="0"/>
        </a:xfrm>
      </p:grpSpPr>
      <p:pic>
        <p:nvPicPr>
          <p:cNvPr id="350" name="Google Shape;350;p45"/>
          <p:cNvPicPr preferRelativeResize="0"/>
          <p:nvPr/>
        </p:nvPicPr>
        <p:blipFill rotWithShape="1">
          <a:blip r:embed="rId3">
            <a:alphaModFix/>
          </a:blip>
          <a:srcRect b="0" l="0" r="0" t="-588"/>
          <a:stretch/>
        </p:blipFill>
        <p:spPr>
          <a:xfrm>
            <a:off x="9117015" y="4639728"/>
            <a:ext cx="2971800" cy="2118324"/>
          </a:xfrm>
          <a:prstGeom prst="rect">
            <a:avLst/>
          </a:prstGeom>
          <a:noFill/>
          <a:ln cap="flat" cmpd="sng" w="19050">
            <a:solidFill>
              <a:schemeClr val="dk1"/>
            </a:solidFill>
            <a:prstDash val="solid"/>
            <a:round/>
            <a:headEnd len="sm" w="sm" type="none"/>
            <a:tailEnd len="sm" w="sm" type="none"/>
          </a:ln>
        </p:spPr>
      </p:pic>
      <p:pic>
        <p:nvPicPr>
          <p:cNvPr id="351" name="Google Shape;351;p45"/>
          <p:cNvPicPr preferRelativeResize="0"/>
          <p:nvPr/>
        </p:nvPicPr>
        <p:blipFill rotWithShape="1">
          <a:blip r:embed="rId4">
            <a:alphaModFix/>
          </a:blip>
          <a:srcRect b="0" l="0" r="0" t="0"/>
          <a:stretch/>
        </p:blipFill>
        <p:spPr>
          <a:xfrm>
            <a:off x="9103264" y="2376262"/>
            <a:ext cx="2971801" cy="2116069"/>
          </a:xfrm>
          <a:prstGeom prst="rect">
            <a:avLst/>
          </a:prstGeom>
          <a:noFill/>
          <a:ln cap="flat" cmpd="sng" w="19050">
            <a:solidFill>
              <a:schemeClr val="dk1"/>
            </a:solidFill>
            <a:prstDash val="solid"/>
            <a:round/>
            <a:headEnd len="sm" w="sm" type="none"/>
            <a:tailEnd len="sm" w="sm" type="none"/>
          </a:ln>
        </p:spPr>
      </p:pic>
      <p:pic>
        <p:nvPicPr>
          <p:cNvPr id="352" name="Google Shape;352;p45"/>
          <p:cNvPicPr preferRelativeResize="0"/>
          <p:nvPr/>
        </p:nvPicPr>
        <p:blipFill rotWithShape="1">
          <a:blip r:embed="rId5">
            <a:alphaModFix/>
          </a:blip>
          <a:srcRect b="0" l="0" r="0" t="0"/>
          <a:stretch/>
        </p:blipFill>
        <p:spPr>
          <a:xfrm>
            <a:off x="9117014" y="99384"/>
            <a:ext cx="2971801" cy="2116069"/>
          </a:xfrm>
          <a:prstGeom prst="rect">
            <a:avLst/>
          </a:prstGeom>
          <a:noFill/>
          <a:ln cap="flat" cmpd="sng" w="19050">
            <a:solidFill>
              <a:schemeClr val="dk1"/>
            </a:solidFill>
            <a:prstDash val="solid"/>
            <a:round/>
            <a:headEnd len="sm" w="sm" type="none"/>
            <a:tailEnd len="sm" w="sm" type="none"/>
          </a:ln>
        </p:spPr>
      </p:pic>
      <p:sp>
        <p:nvSpPr>
          <p:cNvPr id="353" name="Google Shape;353;p45"/>
          <p:cNvSpPr txBox="1"/>
          <p:nvPr/>
        </p:nvSpPr>
        <p:spPr>
          <a:xfrm>
            <a:off x="247507" y="286324"/>
            <a:ext cx="8685211"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Migratory Bird Treaty Act (MBTA)</a:t>
            </a:r>
            <a:endParaRPr/>
          </a:p>
        </p:txBody>
      </p:sp>
      <p:sp>
        <p:nvSpPr>
          <p:cNvPr id="354" name="Google Shape;354;p45"/>
          <p:cNvSpPr txBox="1"/>
          <p:nvPr/>
        </p:nvSpPr>
        <p:spPr>
          <a:xfrm>
            <a:off x="9089255" y="4187736"/>
            <a:ext cx="302731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Dunlin (USFWS/Kristine Sowl)</a:t>
            </a:r>
            <a:endParaRPr b="1" i="0" sz="1600" u="none" cap="none" strike="noStrike">
              <a:solidFill>
                <a:srgbClr val="FFFF00"/>
              </a:solidFill>
              <a:latin typeface="Calibri"/>
              <a:ea typeface="Calibri"/>
              <a:cs typeface="Calibri"/>
              <a:sym typeface="Calibri"/>
            </a:endParaRPr>
          </a:p>
        </p:txBody>
      </p:sp>
      <p:sp>
        <p:nvSpPr>
          <p:cNvPr id="355" name="Google Shape;355;p45"/>
          <p:cNvSpPr txBox="1"/>
          <p:nvPr/>
        </p:nvSpPr>
        <p:spPr>
          <a:xfrm>
            <a:off x="9054880" y="4553184"/>
            <a:ext cx="29718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Snow bunting</a:t>
            </a:r>
            <a:endParaRPr/>
          </a:p>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(USFWS/</a:t>
            </a:r>
            <a:endParaRPr/>
          </a:p>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Peter Pearsallish)</a:t>
            </a:r>
            <a:endParaRPr b="1" i="0" sz="1600" u="none" cap="none" strike="noStrike">
              <a:solidFill>
                <a:srgbClr val="FFFF00"/>
              </a:solidFill>
              <a:latin typeface="Calibri"/>
              <a:ea typeface="Calibri"/>
              <a:cs typeface="Calibri"/>
              <a:sym typeface="Calibri"/>
            </a:endParaRPr>
          </a:p>
        </p:txBody>
      </p:sp>
      <p:sp>
        <p:nvSpPr>
          <p:cNvPr id="356" name="Google Shape;356;p45"/>
          <p:cNvSpPr/>
          <p:nvPr/>
        </p:nvSpPr>
        <p:spPr>
          <a:xfrm>
            <a:off x="211985" y="1833801"/>
            <a:ext cx="8756254" cy="443198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100"/>
              <a:buFont typeface="Arial"/>
              <a:buChar char="•"/>
            </a:pPr>
            <a:r>
              <a:rPr b="1" i="0" lang="en-US" sz="2100" u="none" cap="none" strike="noStrike">
                <a:solidFill>
                  <a:schemeClr val="lt1"/>
                </a:solidFill>
                <a:latin typeface="Arial"/>
                <a:ea typeface="Arial"/>
                <a:cs typeface="Arial"/>
                <a:sym typeface="Arial"/>
              </a:rPr>
              <a:t>Makes it illegal</a:t>
            </a:r>
            <a:r>
              <a:rPr b="1" i="0" lang="en-US" sz="2100" u="none" cap="none" strike="noStrike">
                <a:solidFill>
                  <a:srgbClr val="FFFF00"/>
                </a:solidFill>
                <a:latin typeface="Arial"/>
                <a:ea typeface="Arial"/>
                <a:cs typeface="Arial"/>
                <a:sym typeface="Arial"/>
              </a:rPr>
              <a:t> for anyone </a:t>
            </a:r>
            <a:r>
              <a:rPr b="1" i="0" lang="en-US" sz="2100" u="none" cap="none" strike="noStrike">
                <a:solidFill>
                  <a:schemeClr val="lt1"/>
                </a:solidFill>
                <a:latin typeface="Arial"/>
                <a:ea typeface="Arial"/>
                <a:cs typeface="Arial"/>
                <a:sym typeface="Arial"/>
              </a:rPr>
              <a:t>to take,</a:t>
            </a:r>
            <a:r>
              <a:rPr b="1" i="0" lang="en-US" sz="2100" u="none" cap="none" strike="noStrike">
                <a:solidFill>
                  <a:srgbClr val="FFFF00"/>
                </a:solidFill>
                <a:latin typeface="Arial"/>
                <a:ea typeface="Arial"/>
                <a:cs typeface="Arial"/>
                <a:sym typeface="Arial"/>
              </a:rPr>
              <a:t> possess, import, export, transport, sell, purchase, barter, or offer for sale, purchase, or barter, </a:t>
            </a:r>
            <a:r>
              <a:rPr b="1" i="0" lang="en-US" sz="2100" u="none" cap="none" strike="noStrike">
                <a:solidFill>
                  <a:schemeClr val="lt1"/>
                </a:solidFill>
                <a:latin typeface="Arial"/>
                <a:ea typeface="Arial"/>
                <a:cs typeface="Arial"/>
                <a:sym typeface="Arial"/>
              </a:rPr>
              <a:t>any migratory bird,</a:t>
            </a:r>
            <a:r>
              <a:rPr b="1" i="0" lang="en-US" sz="2100" u="none" cap="none" strike="noStrike">
                <a:solidFill>
                  <a:srgbClr val="FFFF00"/>
                </a:solidFill>
                <a:latin typeface="Arial"/>
                <a:ea typeface="Arial"/>
                <a:cs typeface="Arial"/>
                <a:sym typeface="Arial"/>
              </a:rPr>
              <a:t> or the </a:t>
            </a:r>
            <a:r>
              <a:rPr b="1" i="0" lang="en-US" sz="2100" u="none" cap="none" strike="noStrike">
                <a:solidFill>
                  <a:schemeClr val="lt1"/>
                </a:solidFill>
                <a:latin typeface="Arial"/>
                <a:ea typeface="Arial"/>
                <a:cs typeface="Arial"/>
                <a:sym typeface="Arial"/>
              </a:rPr>
              <a:t>parts,</a:t>
            </a:r>
            <a:r>
              <a:rPr b="1" i="0" lang="en-US" sz="2100" u="none" cap="none" strike="noStrike">
                <a:solidFill>
                  <a:srgbClr val="FFFF00"/>
                </a:solidFill>
                <a:latin typeface="Arial"/>
                <a:ea typeface="Arial"/>
                <a:cs typeface="Arial"/>
                <a:sym typeface="Arial"/>
              </a:rPr>
              <a:t> </a:t>
            </a:r>
            <a:r>
              <a:rPr b="1" i="0" lang="en-US" sz="2100" u="none" cap="none" strike="noStrike">
                <a:solidFill>
                  <a:schemeClr val="lt1"/>
                </a:solidFill>
                <a:latin typeface="Arial"/>
                <a:ea typeface="Arial"/>
                <a:cs typeface="Arial"/>
                <a:sym typeface="Arial"/>
              </a:rPr>
              <a:t>nests,</a:t>
            </a:r>
            <a:r>
              <a:rPr b="1" i="0" lang="en-US" sz="2100" u="none" cap="none" strike="noStrike">
                <a:solidFill>
                  <a:srgbClr val="FFFF00"/>
                </a:solidFill>
                <a:latin typeface="Arial"/>
                <a:ea typeface="Arial"/>
                <a:cs typeface="Arial"/>
                <a:sym typeface="Arial"/>
              </a:rPr>
              <a:t> or </a:t>
            </a:r>
            <a:r>
              <a:rPr b="1" i="0" lang="en-US" sz="2100" u="none" cap="none" strike="noStrike">
                <a:solidFill>
                  <a:schemeClr val="lt1"/>
                </a:solidFill>
                <a:latin typeface="Arial"/>
                <a:ea typeface="Arial"/>
                <a:cs typeface="Arial"/>
                <a:sym typeface="Arial"/>
              </a:rPr>
              <a:t>eggs</a:t>
            </a:r>
            <a:r>
              <a:rPr b="1" i="0" lang="en-US" sz="2100" u="none" cap="none" strike="noStrike">
                <a:solidFill>
                  <a:srgbClr val="FFFF00"/>
                </a:solidFill>
                <a:latin typeface="Arial"/>
                <a:ea typeface="Arial"/>
                <a:cs typeface="Arial"/>
                <a:sym typeface="Arial"/>
              </a:rPr>
              <a:t> of such a bird except under the terms of a valid permit issued pursuant to Federal regulations.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Alaska Migratory Birds:  Includes all birds except for grouse and ptarmigan (considered non-migratory), and species intentionally or unintentionally introduced by humans.</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Based on treaties with Canada (1916), Mexico (1936), Japan (1972), and Russia (1976).</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USFWS has the statutory authority and responsibility for enforcing the MBTA.</a:t>
            </a:r>
            <a:endParaRPr/>
          </a:p>
        </p:txBody>
      </p:sp>
      <p:sp>
        <p:nvSpPr>
          <p:cNvPr id="357" name="Google Shape;357;p45"/>
          <p:cNvSpPr txBox="1"/>
          <p:nvPr/>
        </p:nvSpPr>
        <p:spPr>
          <a:xfrm>
            <a:off x="9491730" y="1923838"/>
            <a:ext cx="259708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Northern Pintail (USFWS)</a:t>
            </a:r>
            <a:endParaRPr b="1" i="0" sz="1600" u="none" cap="none" strike="noStrike">
              <a:solidFill>
                <a:srgbClr val="FFFF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22A35"/>
            </a:gs>
            <a:gs pos="100000">
              <a:srgbClr val="2F5496"/>
            </a:gs>
          </a:gsLst>
          <a:lin ang="5400000" scaled="0"/>
        </a:gradFill>
      </p:bgPr>
    </p:bg>
    <p:spTree>
      <p:nvGrpSpPr>
        <p:cNvPr id="362" name="Shape 362"/>
        <p:cNvGrpSpPr/>
        <p:nvPr/>
      </p:nvGrpSpPr>
      <p:grpSpPr>
        <a:xfrm>
          <a:off x="0" y="0"/>
          <a:ext cx="0" cy="0"/>
          <a:chOff x="0" y="0"/>
          <a:chExt cx="0" cy="0"/>
        </a:xfrm>
      </p:grpSpPr>
      <p:pic>
        <p:nvPicPr>
          <p:cNvPr id="363" name="Google Shape;363;p46"/>
          <p:cNvPicPr preferRelativeResize="0"/>
          <p:nvPr/>
        </p:nvPicPr>
        <p:blipFill rotWithShape="1">
          <a:blip r:embed="rId3">
            <a:alphaModFix/>
          </a:blip>
          <a:srcRect b="0" l="0" r="0" t="-588"/>
          <a:stretch/>
        </p:blipFill>
        <p:spPr>
          <a:xfrm>
            <a:off x="9117015" y="4639728"/>
            <a:ext cx="2971800" cy="2118324"/>
          </a:xfrm>
          <a:prstGeom prst="rect">
            <a:avLst/>
          </a:prstGeom>
          <a:noFill/>
          <a:ln cap="flat" cmpd="sng" w="19050">
            <a:solidFill>
              <a:schemeClr val="dk1"/>
            </a:solidFill>
            <a:prstDash val="solid"/>
            <a:round/>
            <a:headEnd len="sm" w="sm" type="none"/>
            <a:tailEnd len="sm" w="sm" type="none"/>
          </a:ln>
        </p:spPr>
      </p:pic>
      <p:pic>
        <p:nvPicPr>
          <p:cNvPr id="364" name="Google Shape;364;p46"/>
          <p:cNvPicPr preferRelativeResize="0"/>
          <p:nvPr/>
        </p:nvPicPr>
        <p:blipFill rotWithShape="1">
          <a:blip r:embed="rId4">
            <a:alphaModFix/>
          </a:blip>
          <a:srcRect b="0" l="0" r="0" t="0"/>
          <a:stretch/>
        </p:blipFill>
        <p:spPr>
          <a:xfrm>
            <a:off x="9103264" y="2376262"/>
            <a:ext cx="2971801" cy="2116069"/>
          </a:xfrm>
          <a:prstGeom prst="rect">
            <a:avLst/>
          </a:prstGeom>
          <a:noFill/>
          <a:ln cap="flat" cmpd="sng" w="19050">
            <a:solidFill>
              <a:schemeClr val="dk1"/>
            </a:solidFill>
            <a:prstDash val="solid"/>
            <a:round/>
            <a:headEnd len="sm" w="sm" type="none"/>
            <a:tailEnd len="sm" w="sm" type="none"/>
          </a:ln>
        </p:spPr>
      </p:pic>
      <p:pic>
        <p:nvPicPr>
          <p:cNvPr id="365" name="Google Shape;365;p46"/>
          <p:cNvPicPr preferRelativeResize="0"/>
          <p:nvPr/>
        </p:nvPicPr>
        <p:blipFill rotWithShape="1">
          <a:blip r:embed="rId5">
            <a:alphaModFix/>
          </a:blip>
          <a:srcRect b="0" l="0" r="0" t="0"/>
          <a:stretch/>
        </p:blipFill>
        <p:spPr>
          <a:xfrm>
            <a:off x="9117014" y="99384"/>
            <a:ext cx="2971801" cy="2116069"/>
          </a:xfrm>
          <a:prstGeom prst="rect">
            <a:avLst/>
          </a:prstGeom>
          <a:noFill/>
          <a:ln cap="flat" cmpd="sng" w="19050">
            <a:solidFill>
              <a:schemeClr val="dk1"/>
            </a:solidFill>
            <a:prstDash val="solid"/>
            <a:round/>
            <a:headEnd len="sm" w="sm" type="none"/>
            <a:tailEnd len="sm" w="sm" type="none"/>
          </a:ln>
        </p:spPr>
      </p:pic>
      <p:sp>
        <p:nvSpPr>
          <p:cNvPr id="366" name="Google Shape;366;p46"/>
          <p:cNvSpPr txBox="1"/>
          <p:nvPr/>
        </p:nvSpPr>
        <p:spPr>
          <a:xfrm>
            <a:off x="247507" y="286324"/>
            <a:ext cx="8685211" cy="109941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i="0" lang="en-US" sz="3600" u="none" cap="none" strike="noStrike">
                <a:solidFill>
                  <a:srgbClr val="FFFF00"/>
                </a:solidFill>
                <a:latin typeface="Arial"/>
                <a:ea typeface="Arial"/>
                <a:cs typeface="Arial"/>
                <a:sym typeface="Arial"/>
              </a:rPr>
              <a:t>Migratory Bird Treaty Act (MBTA)</a:t>
            </a:r>
            <a:endParaRPr/>
          </a:p>
          <a:p>
            <a:pPr indent="0" lvl="0" marL="0" marR="0" rtl="0" algn="ctr">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Current Rule Making*</a:t>
            </a:r>
            <a:endParaRPr/>
          </a:p>
        </p:txBody>
      </p:sp>
      <p:sp>
        <p:nvSpPr>
          <p:cNvPr id="367" name="Google Shape;367;p46"/>
          <p:cNvSpPr txBox="1"/>
          <p:nvPr/>
        </p:nvSpPr>
        <p:spPr>
          <a:xfrm>
            <a:off x="9089255" y="4187736"/>
            <a:ext cx="302731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Dunlin (USFWS/Kristine Sowl)</a:t>
            </a:r>
            <a:endParaRPr b="1" i="0" sz="1600" u="none" cap="none" strike="noStrike">
              <a:solidFill>
                <a:srgbClr val="FFFF00"/>
              </a:solidFill>
              <a:latin typeface="Calibri"/>
              <a:ea typeface="Calibri"/>
              <a:cs typeface="Calibri"/>
              <a:sym typeface="Calibri"/>
            </a:endParaRPr>
          </a:p>
        </p:txBody>
      </p:sp>
      <p:sp>
        <p:nvSpPr>
          <p:cNvPr id="368" name="Google Shape;368;p46"/>
          <p:cNvSpPr txBox="1"/>
          <p:nvPr/>
        </p:nvSpPr>
        <p:spPr>
          <a:xfrm>
            <a:off x="9054880" y="4553184"/>
            <a:ext cx="297180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Snow bunting</a:t>
            </a:r>
            <a:endParaRPr/>
          </a:p>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(USFWS/</a:t>
            </a:r>
            <a:endParaRPr/>
          </a:p>
          <a:p>
            <a:pPr indent="0" lvl="0" marL="0" marR="0" rtl="0" algn="l">
              <a:spcBef>
                <a:spcPts val="0"/>
              </a:spcBef>
              <a:spcAft>
                <a:spcPts val="0"/>
              </a:spcAft>
              <a:buNone/>
            </a:pPr>
            <a:r>
              <a:rPr b="1" i="0" lang="en-US" sz="1600" u="none" cap="none" strike="noStrike">
                <a:solidFill>
                  <a:srgbClr val="FFFF00"/>
                </a:solidFill>
                <a:latin typeface="Calibri"/>
                <a:ea typeface="Calibri"/>
                <a:cs typeface="Calibri"/>
                <a:sym typeface="Calibri"/>
              </a:rPr>
              <a:t>Peter Pearsallish)</a:t>
            </a:r>
            <a:endParaRPr b="1" i="0" sz="1600" u="none" cap="none" strike="noStrike">
              <a:solidFill>
                <a:srgbClr val="FFFF00"/>
              </a:solidFill>
              <a:latin typeface="Calibri"/>
              <a:ea typeface="Calibri"/>
              <a:cs typeface="Calibri"/>
              <a:sym typeface="Calibri"/>
            </a:endParaRPr>
          </a:p>
        </p:txBody>
      </p:sp>
      <p:sp>
        <p:nvSpPr>
          <p:cNvPr id="369" name="Google Shape;369;p46"/>
          <p:cNvSpPr/>
          <p:nvPr/>
        </p:nvSpPr>
        <p:spPr>
          <a:xfrm>
            <a:off x="211985" y="1805228"/>
            <a:ext cx="8756254" cy="441659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100" u="none" cap="none" strike="noStrike">
                <a:solidFill>
                  <a:schemeClr val="lt1"/>
                </a:solidFill>
                <a:latin typeface="Arial"/>
                <a:ea typeface="Arial"/>
                <a:cs typeface="Arial"/>
                <a:sym typeface="Arial"/>
              </a:rPr>
              <a:t>Focuses on the meaning of Take:</a:t>
            </a:r>
            <a:r>
              <a:rPr b="1" i="0" lang="en-US" sz="2100" u="none" cap="none" strike="noStrike">
                <a:solidFill>
                  <a:srgbClr val="FFFF00"/>
                </a:solidFill>
                <a:latin typeface="Arial"/>
                <a:ea typeface="Arial"/>
                <a:cs typeface="Arial"/>
                <a:sym typeface="Arial"/>
              </a:rPr>
              <a:t>  "</a:t>
            </a:r>
            <a:r>
              <a:rPr b="1" i="1" lang="en-US" sz="2100" u="none" cap="none" strike="noStrike">
                <a:solidFill>
                  <a:srgbClr val="FFFF00"/>
                </a:solidFill>
                <a:latin typeface="Arial"/>
                <a:ea typeface="Arial"/>
                <a:cs typeface="Arial"/>
                <a:sym typeface="Arial"/>
              </a:rPr>
              <a:t>to pursue, hunt, shoot, wound, kill, trap, capture, or collect, or attempt to pursue, hunt, shoot, wound, kill, trap, capture, or collect</a:t>
            </a:r>
            <a:r>
              <a:rPr b="1" i="0" lang="en-US" sz="2100" u="none" cap="none" strike="noStrike">
                <a:solidFill>
                  <a:srgbClr val="FFFF00"/>
                </a:solidFill>
                <a:latin typeface="Arial"/>
                <a:ea typeface="Arial"/>
                <a:cs typeface="Arial"/>
                <a:sym typeface="Arial"/>
              </a:rPr>
              <a:t>."</a:t>
            </a:r>
            <a:endParaRPr/>
          </a:p>
          <a:p>
            <a:pPr indent="0" lvl="0" marL="0" marR="0" rtl="0" algn="l">
              <a:spcBef>
                <a:spcPts val="1200"/>
              </a:spcBef>
              <a:spcAft>
                <a:spcPts val="0"/>
              </a:spcAft>
              <a:buNone/>
            </a:pPr>
            <a:r>
              <a:rPr b="1" i="0" lang="en-US" sz="2100" u="sng" cap="none" strike="noStrike">
                <a:solidFill>
                  <a:srgbClr val="FFFF00"/>
                </a:solidFill>
                <a:latin typeface="Arial"/>
                <a:ea typeface="Arial"/>
                <a:cs typeface="Arial"/>
                <a:sym typeface="Arial"/>
              </a:rPr>
              <a:t>M-Opinion</a:t>
            </a:r>
            <a:r>
              <a:rPr b="1" i="0" lang="en-US" sz="2100" u="none" cap="none" strike="noStrike">
                <a:solidFill>
                  <a:srgbClr val="FFFF00"/>
                </a:solidFill>
                <a:latin typeface="Arial"/>
                <a:ea typeface="Arial"/>
                <a:cs typeface="Arial"/>
                <a:sym typeface="Arial"/>
              </a:rPr>
              <a:t> (M-37050, 12/22/17) concluded:</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MBTA's prohibitions on take apply when the </a:t>
            </a:r>
            <a:r>
              <a:rPr b="1" i="0" lang="en-US" sz="2100" u="none" cap="none" strike="noStrike">
                <a:solidFill>
                  <a:schemeClr val="lt1"/>
                </a:solidFill>
                <a:latin typeface="Arial"/>
                <a:ea typeface="Arial"/>
                <a:cs typeface="Arial"/>
                <a:sym typeface="Arial"/>
              </a:rPr>
              <a:t>purpose</a:t>
            </a:r>
            <a:r>
              <a:rPr b="1" i="0" lang="en-US" sz="2100" u="none" cap="none" strike="noStrike">
                <a:solidFill>
                  <a:srgbClr val="FFFF00"/>
                </a:solidFill>
                <a:latin typeface="Arial"/>
                <a:ea typeface="Arial"/>
                <a:cs typeface="Arial"/>
                <a:sym typeface="Arial"/>
              </a:rPr>
              <a:t> of an action </a:t>
            </a:r>
            <a:r>
              <a:rPr b="1" i="0" lang="en-US" sz="2100" u="none" cap="none" strike="noStrike">
                <a:solidFill>
                  <a:schemeClr val="lt1"/>
                </a:solidFill>
                <a:latin typeface="Arial"/>
                <a:ea typeface="Arial"/>
                <a:cs typeface="Arial"/>
                <a:sym typeface="Arial"/>
              </a:rPr>
              <a:t>is to take </a:t>
            </a:r>
            <a:r>
              <a:rPr b="1" i="0" lang="en-US" sz="2100" u="none" cap="none" strike="noStrike">
                <a:solidFill>
                  <a:srgbClr val="FFFF00"/>
                </a:solidFill>
                <a:latin typeface="Arial"/>
                <a:ea typeface="Arial"/>
                <a:cs typeface="Arial"/>
                <a:sym typeface="Arial"/>
              </a:rPr>
              <a:t>migratory birds, their eggs, or their nests (</a:t>
            </a:r>
            <a:r>
              <a:rPr b="1" i="0" lang="en-US" sz="2100" u="none" cap="none" strike="noStrike">
                <a:solidFill>
                  <a:schemeClr val="lt1"/>
                </a:solidFill>
                <a:latin typeface="Arial"/>
                <a:ea typeface="Arial"/>
                <a:cs typeface="Arial"/>
                <a:sym typeface="Arial"/>
              </a:rPr>
              <a:t>i.e., intentional</a:t>
            </a:r>
            <a:r>
              <a:rPr b="1" i="0" lang="en-US" sz="2100" u="none" cap="none" strike="noStrike">
                <a:solidFill>
                  <a:srgbClr val="FFFF00"/>
                </a:solidFill>
                <a:latin typeface="Arial"/>
                <a:ea typeface="Arial"/>
                <a:cs typeface="Arial"/>
                <a:sym typeface="Arial"/>
              </a:rPr>
              <a:t>).</a:t>
            </a:r>
            <a:endParaRPr/>
          </a:p>
          <a:p>
            <a:pPr indent="-342900" lvl="0" marL="342900" marR="0" rtl="0" algn="l">
              <a:spcBef>
                <a:spcPts val="1200"/>
              </a:spcBef>
              <a:spcAft>
                <a:spcPts val="0"/>
              </a:spcAft>
              <a:buClr>
                <a:srgbClr val="FFFF00"/>
              </a:buClr>
              <a:buSzPts val="2100"/>
              <a:buFont typeface="Arial"/>
              <a:buChar char="•"/>
            </a:pPr>
            <a:r>
              <a:rPr b="1" i="0" lang="en-US" sz="2100" u="none" cap="none" strike="noStrike">
                <a:solidFill>
                  <a:srgbClr val="FFFF00"/>
                </a:solidFill>
                <a:latin typeface="Arial"/>
                <a:ea typeface="Arial"/>
                <a:cs typeface="Arial"/>
                <a:sym typeface="Arial"/>
              </a:rPr>
              <a:t>However, conduct that results in the </a:t>
            </a:r>
            <a:r>
              <a:rPr b="1" i="0" lang="en-US" sz="2100" u="none" cap="none" strike="noStrike">
                <a:solidFill>
                  <a:schemeClr val="lt1"/>
                </a:solidFill>
                <a:latin typeface="Arial"/>
                <a:ea typeface="Arial"/>
                <a:cs typeface="Arial"/>
                <a:sym typeface="Arial"/>
              </a:rPr>
              <a:t>unintentional</a:t>
            </a:r>
            <a:r>
              <a:rPr b="1" i="0" lang="en-US" sz="2100" u="none" cap="none" strike="noStrike">
                <a:solidFill>
                  <a:srgbClr val="FFFF00"/>
                </a:solidFill>
                <a:latin typeface="Arial"/>
                <a:ea typeface="Arial"/>
                <a:cs typeface="Arial"/>
                <a:sym typeface="Arial"/>
              </a:rPr>
              <a:t> (</a:t>
            </a:r>
            <a:r>
              <a:rPr b="1" i="0" lang="en-US" sz="2100" u="none" cap="none" strike="noStrike">
                <a:solidFill>
                  <a:schemeClr val="lt1"/>
                </a:solidFill>
                <a:latin typeface="Arial"/>
                <a:ea typeface="Arial"/>
                <a:cs typeface="Arial"/>
                <a:sym typeface="Arial"/>
              </a:rPr>
              <a:t>incidental</a:t>
            </a:r>
            <a:r>
              <a:rPr b="1" i="0" lang="en-US" sz="2100" u="none" cap="none" strike="noStrike">
                <a:solidFill>
                  <a:srgbClr val="FFFF00"/>
                </a:solidFill>
                <a:latin typeface="Arial"/>
                <a:ea typeface="Arial"/>
                <a:cs typeface="Arial"/>
                <a:sym typeface="Arial"/>
              </a:rPr>
              <a:t>) injury or death of migratory birds is not prohibited by the MBTA.</a:t>
            </a:r>
            <a:endParaRPr/>
          </a:p>
          <a:p>
            <a:pPr indent="-209550" lvl="0" marL="342900" marR="0" rtl="0" algn="l">
              <a:spcBef>
                <a:spcPts val="1200"/>
              </a:spcBef>
              <a:spcAft>
                <a:spcPts val="0"/>
              </a:spcAft>
              <a:buClr>
                <a:schemeClr val="dk1"/>
              </a:buClr>
              <a:buSzPts val="2100"/>
              <a:buFont typeface="Arial"/>
              <a:buNone/>
            </a:pPr>
            <a:r>
              <a:t/>
            </a:r>
            <a:endParaRPr b="1" i="0" sz="2100" u="none" cap="none" strike="noStrike">
              <a:solidFill>
                <a:srgbClr val="FFFF00"/>
              </a:solidFill>
              <a:latin typeface="Arial"/>
              <a:ea typeface="Arial"/>
              <a:cs typeface="Arial"/>
              <a:sym typeface="Arial"/>
            </a:endParaRPr>
          </a:p>
          <a:p>
            <a:pPr indent="0" lvl="0" marL="0" marR="0" rtl="0" algn="l">
              <a:spcBef>
                <a:spcPts val="1200"/>
              </a:spcBef>
              <a:spcAft>
                <a:spcPts val="0"/>
              </a:spcAft>
              <a:buNone/>
            </a:pPr>
            <a:r>
              <a:rPr b="1" i="0" lang="en-US" sz="2100" u="none" cap="none" strike="noStrike">
                <a:solidFill>
                  <a:srgbClr val="FFFF00"/>
                </a:solidFill>
                <a:latin typeface="Arial"/>
                <a:ea typeface="Arial"/>
                <a:cs typeface="Arial"/>
                <a:sym typeface="Arial"/>
              </a:rPr>
              <a:t>* Public comment period closed March 19, 2020</a:t>
            </a:r>
            <a:endParaRPr/>
          </a:p>
        </p:txBody>
      </p:sp>
      <p:sp>
        <p:nvSpPr>
          <p:cNvPr id="370" name="Google Shape;370;p46"/>
          <p:cNvSpPr txBox="1"/>
          <p:nvPr/>
        </p:nvSpPr>
        <p:spPr>
          <a:xfrm>
            <a:off x="9491730" y="1923838"/>
            <a:ext cx="259708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rgbClr val="FFFF00"/>
                </a:solidFill>
                <a:latin typeface="Calibri"/>
                <a:ea typeface="Calibri"/>
                <a:cs typeface="Calibri"/>
                <a:sym typeface="Calibri"/>
              </a:rPr>
              <a:t>Northern Pintail (USFWS)</a:t>
            </a:r>
            <a:endParaRPr b="1" i="0" sz="1600" u="none" cap="none" strike="noStrike">
              <a:solidFill>
                <a:srgbClr val="FFFF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